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77" r:id="rId8"/>
    <p:sldId id="260" r:id="rId9"/>
    <p:sldId id="261" r:id="rId10"/>
    <p:sldId id="262" r:id="rId11"/>
    <p:sldId id="263" r:id="rId12"/>
    <p:sldId id="267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8" r:id="rId24"/>
    <p:sldId id="279" r:id="rId25"/>
    <p:sldId id="281" r:id="rId26"/>
    <p:sldId id="282" r:id="rId27"/>
    <p:sldId id="268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D7D9E-5801-4435-87E0-450BCF874F34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AF0E71C7-1458-419B-BEBB-AE6D610844A3}">
      <dgm:prSet phldrT="[Text]" custT="1"/>
      <dgm:spPr>
        <a:ln w="57150" cmpd="dbl"/>
      </dgm:spPr>
      <dgm:t>
        <a:bodyPr/>
        <a:lstStyle/>
        <a:p>
          <a:pPr algn="just"/>
          <a:r>
            <a:rPr lang="cs-CZ" sz="3200" b="1" dirty="0" smtClean="0"/>
            <a:t>Nukleární</a:t>
          </a:r>
          <a:r>
            <a:rPr lang="cs-CZ" sz="2700" b="1" dirty="0" smtClean="0"/>
            <a:t> </a:t>
          </a:r>
          <a:r>
            <a:rPr lang="cs-CZ" sz="2700" dirty="0" smtClean="0"/>
            <a:t>- znamená, že jde o metodu týkající se jader atomů (jádro, Lat. </a:t>
          </a:r>
          <a:r>
            <a:rPr lang="cs-CZ" sz="2700" dirty="0" err="1" smtClean="0"/>
            <a:t>nucleus</a:t>
          </a:r>
          <a:r>
            <a:rPr lang="cs-CZ" sz="2700" dirty="0" smtClean="0"/>
            <a:t>) </a:t>
          </a:r>
          <a:r>
            <a:rPr lang="cs-CZ" sz="2700" b="1" dirty="0" smtClean="0">
              <a:solidFill>
                <a:srgbClr val="FF0000"/>
              </a:solidFill>
            </a:rPr>
            <a:t>Nejedná se o metodu využívající ionizační záření!</a:t>
          </a:r>
          <a:endParaRPr lang="cs-CZ" sz="2700" b="1" dirty="0">
            <a:solidFill>
              <a:srgbClr val="FF0000"/>
            </a:solidFill>
          </a:endParaRPr>
        </a:p>
      </dgm:t>
    </dgm:pt>
    <dgm:pt modelId="{058DA642-4094-4B3E-B32D-63E498A385B2}" type="parTrans" cxnId="{02AABFCA-5AB9-4563-A9CC-798ABBA95248}">
      <dgm:prSet/>
      <dgm:spPr/>
      <dgm:t>
        <a:bodyPr/>
        <a:lstStyle/>
        <a:p>
          <a:endParaRPr lang="cs-CZ"/>
        </a:p>
      </dgm:t>
    </dgm:pt>
    <dgm:pt modelId="{63C060DB-B064-424C-86EF-77875320BDA4}" type="sibTrans" cxnId="{02AABFCA-5AB9-4563-A9CC-798ABBA95248}">
      <dgm:prSet/>
      <dgm:spPr/>
      <dgm:t>
        <a:bodyPr/>
        <a:lstStyle/>
        <a:p>
          <a:endParaRPr lang="cs-CZ"/>
        </a:p>
      </dgm:t>
    </dgm:pt>
    <dgm:pt modelId="{53E81384-6930-462D-8572-25D16CF7EC16}">
      <dgm:prSet phldrT="[Text]" custT="1"/>
      <dgm:spPr>
        <a:ln w="57150" cmpd="dbl"/>
      </dgm:spPr>
      <dgm:t>
        <a:bodyPr/>
        <a:lstStyle/>
        <a:p>
          <a:pPr algn="just"/>
          <a:r>
            <a:rPr lang="cs-CZ" sz="3200" b="1" dirty="0" smtClean="0"/>
            <a:t>Magnetická</a:t>
          </a:r>
          <a:r>
            <a:rPr lang="cs-CZ" sz="3600" b="1" dirty="0" smtClean="0"/>
            <a:t> </a:t>
          </a:r>
          <a:r>
            <a:rPr lang="cs-CZ" sz="2800" dirty="0" smtClean="0"/>
            <a:t>– pro provedení je nezbytné generovat velmi silné magnetické pole, metoda využívá magnetických vlastností jader</a:t>
          </a:r>
          <a:endParaRPr lang="cs-CZ" sz="2800" dirty="0"/>
        </a:p>
      </dgm:t>
    </dgm:pt>
    <dgm:pt modelId="{DE96D471-1B1A-4FFB-A7A7-A9B697E6FFC6}" type="parTrans" cxnId="{90EC9DA9-D758-4A59-B271-38329FDAB40A}">
      <dgm:prSet/>
      <dgm:spPr/>
      <dgm:t>
        <a:bodyPr/>
        <a:lstStyle/>
        <a:p>
          <a:endParaRPr lang="cs-CZ"/>
        </a:p>
      </dgm:t>
    </dgm:pt>
    <dgm:pt modelId="{3DBC2D33-A4BB-4231-BF77-9526741C8064}" type="sibTrans" cxnId="{90EC9DA9-D758-4A59-B271-38329FDAB40A}">
      <dgm:prSet/>
      <dgm:spPr/>
      <dgm:t>
        <a:bodyPr/>
        <a:lstStyle/>
        <a:p>
          <a:endParaRPr lang="cs-CZ"/>
        </a:p>
      </dgm:t>
    </dgm:pt>
    <dgm:pt modelId="{363792CA-C42C-4799-BF26-9ACA4C96D709}">
      <dgm:prSet phldrT="[Text]" custT="1"/>
      <dgm:spPr>
        <a:ln w="57150" cmpd="dbl"/>
      </dgm:spPr>
      <dgm:t>
        <a:bodyPr/>
        <a:lstStyle/>
        <a:p>
          <a:pPr algn="just"/>
          <a:r>
            <a:rPr lang="cs-CZ" sz="3200" b="1" dirty="0" smtClean="0"/>
            <a:t>Rezonance</a:t>
          </a:r>
          <a:r>
            <a:rPr lang="cs-CZ" sz="2800" dirty="0" smtClean="0"/>
            <a:t> - „ohlas“ jader nacházejících se v magnetickém poli na vnější energetický podnět v podobě elektromagnetického záření o určité frekvenci </a:t>
          </a:r>
          <a:endParaRPr lang="cs-CZ" sz="2800" dirty="0"/>
        </a:p>
      </dgm:t>
    </dgm:pt>
    <dgm:pt modelId="{D6019626-EE48-4184-9500-E9A157C57F5C}" type="parTrans" cxnId="{4B215F7F-0B36-4EEF-A91D-3A1977E48BD2}">
      <dgm:prSet/>
      <dgm:spPr/>
      <dgm:t>
        <a:bodyPr/>
        <a:lstStyle/>
        <a:p>
          <a:endParaRPr lang="cs-CZ"/>
        </a:p>
      </dgm:t>
    </dgm:pt>
    <dgm:pt modelId="{A7CDB5F7-DCB2-41FC-B954-435003C25A67}" type="sibTrans" cxnId="{4B215F7F-0B36-4EEF-A91D-3A1977E48BD2}">
      <dgm:prSet/>
      <dgm:spPr/>
      <dgm:t>
        <a:bodyPr/>
        <a:lstStyle/>
        <a:p>
          <a:endParaRPr lang="cs-CZ"/>
        </a:p>
      </dgm:t>
    </dgm:pt>
    <dgm:pt modelId="{7A2F5310-7D86-4310-A541-8A751ADDB91E}" type="pres">
      <dgm:prSet presAssocID="{A2ED7D9E-5801-4435-87E0-450BCF874F3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C7C77A5-F099-4FDA-9B51-9A925C2300CB}" type="pres">
      <dgm:prSet presAssocID="{AF0E71C7-1458-419B-BEBB-AE6D610844A3}" presName="comp" presStyleCnt="0"/>
      <dgm:spPr/>
    </dgm:pt>
    <dgm:pt modelId="{7ECB8308-7FF6-4FB3-B431-9BF148B890F5}" type="pres">
      <dgm:prSet presAssocID="{AF0E71C7-1458-419B-BEBB-AE6D610844A3}" presName="box" presStyleLbl="node1" presStyleIdx="0" presStyleCnt="3"/>
      <dgm:spPr/>
      <dgm:t>
        <a:bodyPr/>
        <a:lstStyle/>
        <a:p>
          <a:endParaRPr lang="cs-CZ"/>
        </a:p>
      </dgm:t>
    </dgm:pt>
    <dgm:pt modelId="{C4B18CA3-ACEC-4910-832F-E9ED81363259}" type="pres">
      <dgm:prSet presAssocID="{AF0E71C7-1458-419B-BEBB-AE6D610844A3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D708B9-56D6-4A17-B613-E33F12E0C1B5}" type="pres">
      <dgm:prSet presAssocID="{AF0E71C7-1458-419B-BEBB-AE6D610844A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1530F6A-408F-4FF4-B8B5-8CEDD931A3B8}" type="pres">
      <dgm:prSet presAssocID="{63C060DB-B064-424C-86EF-77875320BDA4}" presName="spacer" presStyleCnt="0"/>
      <dgm:spPr/>
    </dgm:pt>
    <dgm:pt modelId="{8FC6AE01-7BCC-4648-A236-B2E6ABFFC478}" type="pres">
      <dgm:prSet presAssocID="{53E81384-6930-462D-8572-25D16CF7EC16}" presName="comp" presStyleCnt="0"/>
      <dgm:spPr/>
    </dgm:pt>
    <dgm:pt modelId="{D123F420-AD87-4D27-88AF-7FB5DAF5A809}" type="pres">
      <dgm:prSet presAssocID="{53E81384-6930-462D-8572-25D16CF7EC16}" presName="box" presStyleLbl="node1" presStyleIdx="1" presStyleCnt="3"/>
      <dgm:spPr/>
      <dgm:t>
        <a:bodyPr/>
        <a:lstStyle/>
        <a:p>
          <a:endParaRPr lang="cs-CZ"/>
        </a:p>
      </dgm:t>
    </dgm:pt>
    <dgm:pt modelId="{EDEA575C-A1A4-4569-90C3-D901DEC2F5F5}" type="pres">
      <dgm:prSet presAssocID="{53E81384-6930-462D-8572-25D16CF7EC16}" presName="img" presStyleLbl="fgImgPlace1" presStyleIdx="1" presStyleCnt="3"/>
      <dgm:spPr>
        <a:blipFill rotWithShape="0">
          <a:blip xmlns:r="http://schemas.openxmlformats.org/officeDocument/2006/relationships" r:embed="rId2">
            <a:lum bright="-20000" contrast="40000"/>
          </a:blip>
          <a:stretch>
            <a:fillRect/>
          </a:stretch>
        </a:blipFill>
      </dgm:spPr>
    </dgm:pt>
    <dgm:pt modelId="{28FB33F7-6E03-4ECE-B40F-87B53AFC1189}" type="pres">
      <dgm:prSet presAssocID="{53E81384-6930-462D-8572-25D16CF7EC1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FB1A58-2EDC-45A2-837A-3E0B8EAD2DCA}" type="pres">
      <dgm:prSet presAssocID="{3DBC2D33-A4BB-4231-BF77-9526741C8064}" presName="spacer" presStyleCnt="0"/>
      <dgm:spPr/>
    </dgm:pt>
    <dgm:pt modelId="{9D7C099B-A5C6-4E36-86C8-3F9988E4257D}" type="pres">
      <dgm:prSet presAssocID="{363792CA-C42C-4799-BF26-9ACA4C96D709}" presName="comp" presStyleCnt="0"/>
      <dgm:spPr/>
    </dgm:pt>
    <dgm:pt modelId="{502D188E-A8BF-4632-9819-41E3D55F364E}" type="pres">
      <dgm:prSet presAssocID="{363792CA-C42C-4799-BF26-9ACA4C96D709}" presName="box" presStyleLbl="node1" presStyleIdx="2" presStyleCnt="3"/>
      <dgm:spPr/>
      <dgm:t>
        <a:bodyPr/>
        <a:lstStyle/>
        <a:p>
          <a:endParaRPr lang="cs-CZ"/>
        </a:p>
      </dgm:t>
    </dgm:pt>
    <dgm:pt modelId="{9A8BFA26-84FA-4815-ABB0-890A92422AF4}" type="pres">
      <dgm:prSet presAssocID="{363792CA-C42C-4799-BF26-9ACA4C96D709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5B11D68-89DC-41BE-9AD1-4BCD0FF6F004}" type="pres">
      <dgm:prSet presAssocID="{363792CA-C42C-4799-BF26-9ACA4C96D70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40842DD-51CD-47F8-8604-0623E2C29F77}" type="presOf" srcId="{AF0E71C7-1458-419B-BEBB-AE6D610844A3}" destId="{7ECB8308-7FF6-4FB3-B431-9BF148B890F5}" srcOrd="0" destOrd="0" presId="urn:microsoft.com/office/officeart/2005/8/layout/vList4"/>
    <dgm:cxn modelId="{612B0278-BCD4-433A-84BE-19A7980F397B}" type="presOf" srcId="{53E81384-6930-462D-8572-25D16CF7EC16}" destId="{28FB33F7-6E03-4ECE-B40F-87B53AFC1189}" srcOrd="1" destOrd="0" presId="urn:microsoft.com/office/officeart/2005/8/layout/vList4"/>
    <dgm:cxn modelId="{90EC9DA9-D758-4A59-B271-38329FDAB40A}" srcId="{A2ED7D9E-5801-4435-87E0-450BCF874F34}" destId="{53E81384-6930-462D-8572-25D16CF7EC16}" srcOrd="1" destOrd="0" parTransId="{DE96D471-1B1A-4FFB-A7A7-A9B697E6FFC6}" sibTransId="{3DBC2D33-A4BB-4231-BF77-9526741C8064}"/>
    <dgm:cxn modelId="{1E7A4563-C17A-44F3-8B5A-8B4967D27EC6}" type="presOf" srcId="{363792CA-C42C-4799-BF26-9ACA4C96D709}" destId="{502D188E-A8BF-4632-9819-41E3D55F364E}" srcOrd="0" destOrd="0" presId="urn:microsoft.com/office/officeart/2005/8/layout/vList4"/>
    <dgm:cxn modelId="{26FACC90-CB70-4028-AF4B-32FAC2A71030}" type="presOf" srcId="{363792CA-C42C-4799-BF26-9ACA4C96D709}" destId="{E5B11D68-89DC-41BE-9AD1-4BCD0FF6F004}" srcOrd="1" destOrd="0" presId="urn:microsoft.com/office/officeart/2005/8/layout/vList4"/>
    <dgm:cxn modelId="{1B502A13-7C91-40C5-B0F4-2A9A8162C5FC}" type="presOf" srcId="{A2ED7D9E-5801-4435-87E0-450BCF874F34}" destId="{7A2F5310-7D86-4310-A541-8A751ADDB91E}" srcOrd="0" destOrd="0" presId="urn:microsoft.com/office/officeart/2005/8/layout/vList4"/>
    <dgm:cxn modelId="{AB2E9296-DC8C-4B12-8E36-3C3EAB1893AC}" type="presOf" srcId="{AF0E71C7-1458-419B-BEBB-AE6D610844A3}" destId="{C8D708B9-56D6-4A17-B613-E33F12E0C1B5}" srcOrd="1" destOrd="0" presId="urn:microsoft.com/office/officeart/2005/8/layout/vList4"/>
    <dgm:cxn modelId="{E9327530-2CF2-464F-9A98-1A9D73BE70E0}" type="presOf" srcId="{53E81384-6930-462D-8572-25D16CF7EC16}" destId="{D123F420-AD87-4D27-88AF-7FB5DAF5A809}" srcOrd="0" destOrd="0" presId="urn:microsoft.com/office/officeart/2005/8/layout/vList4"/>
    <dgm:cxn modelId="{02AABFCA-5AB9-4563-A9CC-798ABBA95248}" srcId="{A2ED7D9E-5801-4435-87E0-450BCF874F34}" destId="{AF0E71C7-1458-419B-BEBB-AE6D610844A3}" srcOrd="0" destOrd="0" parTransId="{058DA642-4094-4B3E-B32D-63E498A385B2}" sibTransId="{63C060DB-B064-424C-86EF-77875320BDA4}"/>
    <dgm:cxn modelId="{4B215F7F-0B36-4EEF-A91D-3A1977E48BD2}" srcId="{A2ED7D9E-5801-4435-87E0-450BCF874F34}" destId="{363792CA-C42C-4799-BF26-9ACA4C96D709}" srcOrd="2" destOrd="0" parTransId="{D6019626-EE48-4184-9500-E9A157C57F5C}" sibTransId="{A7CDB5F7-DCB2-41FC-B954-435003C25A67}"/>
    <dgm:cxn modelId="{23E79A05-25CC-4B50-8050-A6C6285DF698}" type="presParOf" srcId="{7A2F5310-7D86-4310-A541-8A751ADDB91E}" destId="{3C7C77A5-F099-4FDA-9B51-9A925C2300CB}" srcOrd="0" destOrd="0" presId="urn:microsoft.com/office/officeart/2005/8/layout/vList4"/>
    <dgm:cxn modelId="{49A54782-D05F-4916-B526-E4C0C81CA8C2}" type="presParOf" srcId="{3C7C77A5-F099-4FDA-9B51-9A925C2300CB}" destId="{7ECB8308-7FF6-4FB3-B431-9BF148B890F5}" srcOrd="0" destOrd="0" presId="urn:microsoft.com/office/officeart/2005/8/layout/vList4"/>
    <dgm:cxn modelId="{3EE5F1D3-1679-47ED-92EC-E6C446521B06}" type="presParOf" srcId="{3C7C77A5-F099-4FDA-9B51-9A925C2300CB}" destId="{C4B18CA3-ACEC-4910-832F-E9ED81363259}" srcOrd="1" destOrd="0" presId="urn:microsoft.com/office/officeart/2005/8/layout/vList4"/>
    <dgm:cxn modelId="{9D34D2CF-F70D-438B-B352-CC90563D4447}" type="presParOf" srcId="{3C7C77A5-F099-4FDA-9B51-9A925C2300CB}" destId="{C8D708B9-56D6-4A17-B613-E33F12E0C1B5}" srcOrd="2" destOrd="0" presId="urn:microsoft.com/office/officeart/2005/8/layout/vList4"/>
    <dgm:cxn modelId="{D4FC1E89-9D1C-4186-AF4E-B41F68C4A54F}" type="presParOf" srcId="{7A2F5310-7D86-4310-A541-8A751ADDB91E}" destId="{11530F6A-408F-4FF4-B8B5-8CEDD931A3B8}" srcOrd="1" destOrd="0" presId="urn:microsoft.com/office/officeart/2005/8/layout/vList4"/>
    <dgm:cxn modelId="{F270A51C-4082-4F14-8E09-AE1A34C6058A}" type="presParOf" srcId="{7A2F5310-7D86-4310-A541-8A751ADDB91E}" destId="{8FC6AE01-7BCC-4648-A236-B2E6ABFFC478}" srcOrd="2" destOrd="0" presId="urn:microsoft.com/office/officeart/2005/8/layout/vList4"/>
    <dgm:cxn modelId="{945F69D0-9106-4F21-BA11-A0182B4E223C}" type="presParOf" srcId="{8FC6AE01-7BCC-4648-A236-B2E6ABFFC478}" destId="{D123F420-AD87-4D27-88AF-7FB5DAF5A809}" srcOrd="0" destOrd="0" presId="urn:microsoft.com/office/officeart/2005/8/layout/vList4"/>
    <dgm:cxn modelId="{47D5ED0D-459B-4193-9433-44D9B73C420C}" type="presParOf" srcId="{8FC6AE01-7BCC-4648-A236-B2E6ABFFC478}" destId="{EDEA575C-A1A4-4569-90C3-D901DEC2F5F5}" srcOrd="1" destOrd="0" presId="urn:microsoft.com/office/officeart/2005/8/layout/vList4"/>
    <dgm:cxn modelId="{B25EF400-9199-4E7C-ACD4-C37AF9790641}" type="presParOf" srcId="{8FC6AE01-7BCC-4648-A236-B2E6ABFFC478}" destId="{28FB33F7-6E03-4ECE-B40F-87B53AFC1189}" srcOrd="2" destOrd="0" presId="urn:microsoft.com/office/officeart/2005/8/layout/vList4"/>
    <dgm:cxn modelId="{E25BCA16-C0D3-445A-B797-AB568BDEC740}" type="presParOf" srcId="{7A2F5310-7D86-4310-A541-8A751ADDB91E}" destId="{50FB1A58-2EDC-45A2-837A-3E0B8EAD2DCA}" srcOrd="3" destOrd="0" presId="urn:microsoft.com/office/officeart/2005/8/layout/vList4"/>
    <dgm:cxn modelId="{1C422EA2-DA54-4B77-8D6C-A1E04FFEA154}" type="presParOf" srcId="{7A2F5310-7D86-4310-A541-8A751ADDB91E}" destId="{9D7C099B-A5C6-4E36-86C8-3F9988E4257D}" srcOrd="4" destOrd="0" presId="urn:microsoft.com/office/officeart/2005/8/layout/vList4"/>
    <dgm:cxn modelId="{EE949833-B486-4835-AB94-B96274825BA0}" type="presParOf" srcId="{9D7C099B-A5C6-4E36-86C8-3F9988E4257D}" destId="{502D188E-A8BF-4632-9819-41E3D55F364E}" srcOrd="0" destOrd="0" presId="urn:microsoft.com/office/officeart/2005/8/layout/vList4"/>
    <dgm:cxn modelId="{8063E2A4-E8BB-4955-9512-87224E2F1603}" type="presParOf" srcId="{9D7C099B-A5C6-4E36-86C8-3F9988E4257D}" destId="{9A8BFA26-84FA-4815-ABB0-890A92422AF4}" srcOrd="1" destOrd="0" presId="urn:microsoft.com/office/officeart/2005/8/layout/vList4"/>
    <dgm:cxn modelId="{76567546-9B48-4CA0-ACB0-23A1FD8C6388}" type="presParOf" srcId="{9D7C099B-A5C6-4E36-86C8-3F9988E4257D}" destId="{E5B11D68-89DC-41BE-9AD1-4BCD0FF6F004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7726-6464-4863-ACD1-634AC9065648}" type="datetimeFigureOut">
              <a:rPr lang="cs-CZ" smtClean="0"/>
              <a:pPr/>
              <a:t>13.1.2009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1359-1726-4B78-9140-05B5E9F903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7726-6464-4863-ACD1-634AC9065648}" type="datetimeFigureOut">
              <a:rPr lang="cs-CZ" smtClean="0"/>
              <a:pPr/>
              <a:t>13.1.2009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1359-1726-4B78-9140-05B5E9F903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7726-6464-4863-ACD1-634AC9065648}" type="datetimeFigureOut">
              <a:rPr lang="cs-CZ" smtClean="0"/>
              <a:pPr/>
              <a:t>13.1.2009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1359-1726-4B78-9140-05B5E9F903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7726-6464-4863-ACD1-634AC9065648}" type="datetimeFigureOut">
              <a:rPr lang="cs-CZ" smtClean="0"/>
              <a:pPr/>
              <a:t>13.1.2009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1359-1726-4B78-9140-05B5E9F903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7726-6464-4863-ACD1-634AC9065648}" type="datetimeFigureOut">
              <a:rPr lang="cs-CZ" smtClean="0"/>
              <a:pPr/>
              <a:t>13.1.2009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1359-1726-4B78-9140-05B5E9F903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7726-6464-4863-ACD1-634AC9065648}" type="datetimeFigureOut">
              <a:rPr lang="cs-CZ" smtClean="0"/>
              <a:pPr/>
              <a:t>13.1.2009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1359-1726-4B78-9140-05B5E9F903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7726-6464-4863-ACD1-634AC9065648}" type="datetimeFigureOut">
              <a:rPr lang="cs-CZ" smtClean="0"/>
              <a:pPr/>
              <a:t>13.1.2009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1359-1726-4B78-9140-05B5E9F903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7726-6464-4863-ACD1-634AC9065648}" type="datetimeFigureOut">
              <a:rPr lang="cs-CZ" smtClean="0"/>
              <a:pPr/>
              <a:t>13.1.2009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1359-1726-4B78-9140-05B5E9F903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7726-6464-4863-ACD1-634AC9065648}" type="datetimeFigureOut">
              <a:rPr lang="cs-CZ" smtClean="0"/>
              <a:pPr/>
              <a:t>13.1.2009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1359-1726-4B78-9140-05B5E9F903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7726-6464-4863-ACD1-634AC9065648}" type="datetimeFigureOut">
              <a:rPr lang="cs-CZ" smtClean="0"/>
              <a:pPr/>
              <a:t>13.1.2009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1359-1726-4B78-9140-05B5E9F903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7726-6464-4863-ACD1-634AC9065648}" type="datetimeFigureOut">
              <a:rPr lang="cs-CZ" smtClean="0"/>
              <a:pPr/>
              <a:t>13.1.2009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1359-1726-4B78-9140-05B5E9F903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7726-6464-4863-ACD1-634AC9065648}" type="datetimeFigureOut">
              <a:rPr lang="cs-CZ" smtClean="0"/>
              <a:pPr/>
              <a:t>13.1.2009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D1359-1726-4B78-9140-05B5E9F903A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Aplikace%20prezentace/vyu&#382;it&#237;%20nmr%20popular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hyperlink" Target="Aplikace%20prezentace/struktrua%20biomolekul.pd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8072494" cy="132714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Nukleární magnetická rezonance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43108" y="1500174"/>
            <a:ext cx="4643470" cy="82868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…úvod do problematiky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00430" y="2143116"/>
            <a:ext cx="2029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Autor: Jakub Nezval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71406" y="214290"/>
            <a:ext cx="9001156" cy="6500858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5720" y="357166"/>
            <a:ext cx="857256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Magnetický moment jádra:</a:t>
            </a:r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pPr lvl="1">
              <a:buFont typeface="Arial" pitchFamily="34" charset="0"/>
              <a:buChar char="•"/>
            </a:pPr>
            <a:r>
              <a:rPr lang="cs-CZ" sz="2000" b="1" dirty="0" smtClean="0"/>
              <a:t> h – </a:t>
            </a:r>
            <a:r>
              <a:rPr lang="cs-CZ" sz="2000" b="1" dirty="0" err="1" smtClean="0"/>
              <a:t>Planckova</a:t>
            </a:r>
            <a:r>
              <a:rPr lang="cs-CZ" sz="2000" b="1" dirty="0" smtClean="0"/>
              <a:t> konstanta</a:t>
            </a:r>
          </a:p>
          <a:p>
            <a:pPr lvl="1">
              <a:buFont typeface="Arial" pitchFamily="34" charset="0"/>
              <a:buChar char="•"/>
            </a:pPr>
            <a:r>
              <a:rPr lang="cs-CZ" sz="2000" b="1" dirty="0" smtClean="0"/>
              <a:t> </a:t>
            </a:r>
            <a:r>
              <a:rPr lang="el-GR" sz="2000" b="1" dirty="0" smtClean="0"/>
              <a:t>γ</a:t>
            </a:r>
            <a:r>
              <a:rPr lang="cs-CZ" sz="2000" b="1" dirty="0" smtClean="0"/>
              <a:t> – gyromagnetický (</a:t>
            </a:r>
            <a:r>
              <a:rPr lang="cs-CZ" sz="2000" b="1" dirty="0" err="1" smtClean="0"/>
              <a:t>magnetogyrický</a:t>
            </a:r>
            <a:r>
              <a:rPr lang="cs-CZ" sz="2000" b="1" dirty="0" smtClean="0"/>
              <a:t>) poměr (konstanta závislá pouze na povaze jádra)</a:t>
            </a:r>
          </a:p>
          <a:p>
            <a:pPr lvl="1"/>
            <a:endParaRPr lang="cs-CZ" sz="2000" b="1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/>
              <a:t> </a:t>
            </a:r>
            <a:r>
              <a:rPr lang="el-GR" sz="2800" b="1" dirty="0" smtClean="0">
                <a:solidFill>
                  <a:srgbClr val="FF0000"/>
                </a:solidFill>
              </a:rPr>
              <a:t>γ</a:t>
            </a:r>
            <a:r>
              <a:rPr lang="cs-CZ" sz="2800" b="1" dirty="0" smtClean="0">
                <a:solidFill>
                  <a:srgbClr val="FF0000"/>
                </a:solidFill>
              </a:rPr>
              <a:t> – charakteristické pro daný druh jádra → různá jádra tedy mají různý magnetický moment</a:t>
            </a:r>
          </a:p>
          <a:p>
            <a:pPr>
              <a:buClr>
                <a:srgbClr val="FF0000"/>
              </a:buClr>
            </a:pPr>
            <a:endParaRPr lang="cs-CZ" sz="2800" b="1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/>
              <a:t> u jader se sudým hmotovým i atomovým číslem se magnetické momenty nukleonů vzájemně vyruší </a:t>
            </a:r>
          </a:p>
          <a:p>
            <a:pPr>
              <a:buClr>
                <a:srgbClr val="FF0000"/>
              </a:buClr>
            </a:pPr>
            <a:r>
              <a:rPr lang="cs-CZ" sz="2800" b="1" dirty="0" smtClean="0"/>
              <a:t>				</a:t>
            </a:r>
            <a:r>
              <a:rPr lang="cs-CZ" sz="2800" b="1" dirty="0" smtClean="0">
                <a:solidFill>
                  <a:srgbClr val="FF0000"/>
                </a:solidFill>
              </a:rPr>
              <a:t>l=0 -&gt; µ=0</a:t>
            </a:r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643174" y="2071678"/>
          <a:ext cx="3703637" cy="798513"/>
        </p:xfrm>
        <a:graphic>
          <a:graphicData uri="http://schemas.openxmlformats.org/presentationml/2006/ole">
            <p:oleObj spid="_x0000_s3076" name="Rovnice" r:id="rId4" imgW="1117440" imgH="24120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543300" y="1073150"/>
          <a:ext cx="1978025" cy="671513"/>
        </p:xfrm>
        <a:graphic>
          <a:graphicData uri="http://schemas.openxmlformats.org/presentationml/2006/ole">
            <p:oleObj spid="_x0000_s3077" name="Rovnice" r:id="rId5" imgW="5968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71406" y="214290"/>
            <a:ext cx="9001156" cy="6500858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5720" y="357166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sp>
        <p:nvSpPr>
          <p:cNvPr id="5" name="Elipsa 4"/>
          <p:cNvSpPr/>
          <p:nvPr/>
        </p:nvSpPr>
        <p:spPr>
          <a:xfrm>
            <a:off x="5215736" y="1928008"/>
            <a:ext cx="1000132" cy="1000132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7358876" y="1713694"/>
            <a:ext cx="1000132" cy="1000132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7715272" y="3357562"/>
            <a:ext cx="1000132" cy="1000132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7000892" y="4572008"/>
            <a:ext cx="581028" cy="58102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6430182" y="1570818"/>
            <a:ext cx="581028" cy="58102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7144562" y="2999578"/>
            <a:ext cx="581028" cy="58102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ovací čára 23"/>
          <p:cNvCxnSpPr/>
          <p:nvPr/>
        </p:nvCxnSpPr>
        <p:spPr>
          <a:xfrm rot="5400000">
            <a:off x="2928132" y="3500438"/>
            <a:ext cx="3429818" cy="79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rot="10800000" flipV="1">
            <a:off x="4644232" y="3714752"/>
            <a:ext cx="2428098" cy="149940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 rot="10800000" flipV="1">
            <a:off x="4644232" y="5143512"/>
            <a:ext cx="3856858" cy="7064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Elipsa 11"/>
          <p:cNvSpPr/>
          <p:nvPr/>
        </p:nvSpPr>
        <p:spPr>
          <a:xfrm>
            <a:off x="4787108" y="3642520"/>
            <a:ext cx="1000132" cy="1000132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9" name="Přímá spojovací šipka 48"/>
          <p:cNvCxnSpPr>
            <a:endCxn id="6" idx="7"/>
          </p:cNvCxnSpPr>
          <p:nvPr/>
        </p:nvCxnSpPr>
        <p:spPr>
          <a:xfrm flipV="1">
            <a:off x="6429388" y="4053930"/>
            <a:ext cx="303763" cy="23232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Elipsa 5"/>
          <p:cNvSpPr/>
          <p:nvPr/>
        </p:nvSpPr>
        <p:spPr>
          <a:xfrm>
            <a:off x="6000760" y="3928272"/>
            <a:ext cx="858050" cy="85805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32" name="Přímá spojovací šipka 31"/>
          <p:cNvCxnSpPr>
            <a:stCxn id="5" idx="0"/>
          </p:cNvCxnSpPr>
          <p:nvPr/>
        </p:nvCxnSpPr>
        <p:spPr>
          <a:xfrm rot="16200000" flipV="1">
            <a:off x="5430050" y="1642256"/>
            <a:ext cx="570710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>
            <a:stCxn id="12" idx="7"/>
          </p:cNvCxnSpPr>
          <p:nvPr/>
        </p:nvCxnSpPr>
        <p:spPr>
          <a:xfrm rot="5400000" flipH="1" flipV="1">
            <a:off x="5605055" y="3393281"/>
            <a:ext cx="431424" cy="3599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>
            <a:stCxn id="9" idx="5"/>
          </p:cNvCxnSpPr>
          <p:nvPr/>
        </p:nvCxnSpPr>
        <p:spPr>
          <a:xfrm rot="16200000" flipH="1">
            <a:off x="8211748" y="2568154"/>
            <a:ext cx="433012" cy="4314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>
            <a:stCxn id="11" idx="0"/>
          </p:cNvCxnSpPr>
          <p:nvPr/>
        </p:nvCxnSpPr>
        <p:spPr>
          <a:xfrm rot="16200000" flipV="1">
            <a:off x="7786710" y="2928934"/>
            <a:ext cx="856462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 rot="10800000" flipV="1">
            <a:off x="6572264" y="3000372"/>
            <a:ext cx="214314" cy="14287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Elipsa 20"/>
          <p:cNvSpPr/>
          <p:nvPr/>
        </p:nvSpPr>
        <p:spPr>
          <a:xfrm>
            <a:off x="6572264" y="2786058"/>
            <a:ext cx="438946" cy="43894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55" name="Přímá spojovací šipka 54"/>
          <p:cNvCxnSpPr/>
          <p:nvPr/>
        </p:nvCxnSpPr>
        <p:spPr>
          <a:xfrm rot="16200000" flipH="1">
            <a:off x="7393801" y="4179099"/>
            <a:ext cx="214314" cy="14287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Elipsa 21"/>
          <p:cNvSpPr/>
          <p:nvPr/>
        </p:nvSpPr>
        <p:spPr>
          <a:xfrm>
            <a:off x="7215206" y="3927478"/>
            <a:ext cx="438946" cy="43894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7" name="Přímá spojovací šipka 56"/>
          <p:cNvCxnSpPr>
            <a:endCxn id="17" idx="4"/>
          </p:cNvCxnSpPr>
          <p:nvPr/>
        </p:nvCxnSpPr>
        <p:spPr>
          <a:xfrm rot="16200000" flipH="1">
            <a:off x="6570677" y="2001827"/>
            <a:ext cx="294482" cy="55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>
            <a:stCxn id="16" idx="2"/>
          </p:cNvCxnSpPr>
          <p:nvPr/>
        </p:nvCxnSpPr>
        <p:spPr>
          <a:xfrm rot="10800000">
            <a:off x="6571470" y="4858554"/>
            <a:ext cx="429422" cy="39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Přímá spojovací šipka 62"/>
          <p:cNvCxnSpPr>
            <a:stCxn id="18" idx="7"/>
          </p:cNvCxnSpPr>
          <p:nvPr/>
        </p:nvCxnSpPr>
        <p:spPr>
          <a:xfrm rot="5400000" flipH="1" flipV="1">
            <a:off x="7707176" y="2790820"/>
            <a:ext cx="227172" cy="3605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Přímá spojovací šipka 75"/>
          <p:cNvCxnSpPr>
            <a:stCxn id="12" idx="0"/>
          </p:cNvCxnSpPr>
          <p:nvPr/>
        </p:nvCxnSpPr>
        <p:spPr>
          <a:xfrm rot="5400000" flipH="1" flipV="1">
            <a:off x="4966497" y="3321843"/>
            <a:ext cx="64135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Přímá spojovací šipka 80"/>
          <p:cNvCxnSpPr>
            <a:stCxn id="9" idx="4"/>
            <a:endCxn id="11" idx="1"/>
          </p:cNvCxnSpPr>
          <p:nvPr/>
        </p:nvCxnSpPr>
        <p:spPr>
          <a:xfrm rot="16200000" flipH="1">
            <a:off x="7465239" y="3107529"/>
            <a:ext cx="790202" cy="27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Přímá spojovací šipka 84"/>
          <p:cNvCxnSpPr>
            <a:stCxn id="16" idx="0"/>
            <a:endCxn id="22" idx="1"/>
          </p:cNvCxnSpPr>
          <p:nvPr/>
        </p:nvCxnSpPr>
        <p:spPr>
          <a:xfrm rot="16200000" flipV="1">
            <a:off x="6995323" y="4275925"/>
            <a:ext cx="580248" cy="119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Přímá spojovací šipka 87"/>
          <p:cNvCxnSpPr>
            <a:stCxn id="6" idx="0"/>
          </p:cNvCxnSpPr>
          <p:nvPr/>
        </p:nvCxnSpPr>
        <p:spPr>
          <a:xfrm rot="16200000" flipV="1">
            <a:off x="6179952" y="3678438"/>
            <a:ext cx="499272" cy="395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Přímá spojovací šipka 99"/>
          <p:cNvCxnSpPr>
            <a:stCxn id="18" idx="0"/>
          </p:cNvCxnSpPr>
          <p:nvPr/>
        </p:nvCxnSpPr>
        <p:spPr>
          <a:xfrm rot="16200000" flipV="1">
            <a:off x="7182662" y="2747164"/>
            <a:ext cx="499272" cy="55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" name="Přímá spojovací šipka 103"/>
          <p:cNvCxnSpPr>
            <a:stCxn id="21" idx="4"/>
          </p:cNvCxnSpPr>
          <p:nvPr/>
        </p:nvCxnSpPr>
        <p:spPr>
          <a:xfrm rot="5400000">
            <a:off x="6615723" y="3395862"/>
            <a:ext cx="346872" cy="5157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8" name="Přímá spojovací šipka 107"/>
          <p:cNvCxnSpPr/>
          <p:nvPr/>
        </p:nvCxnSpPr>
        <p:spPr>
          <a:xfrm rot="5400000">
            <a:off x="6500826" y="2357430"/>
            <a:ext cx="42862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1" name="Přímá spojovací šipka 110"/>
          <p:cNvCxnSpPr>
            <a:stCxn id="22" idx="0"/>
            <a:endCxn id="18" idx="4"/>
          </p:cNvCxnSpPr>
          <p:nvPr/>
        </p:nvCxnSpPr>
        <p:spPr>
          <a:xfrm rot="5400000" flipH="1" flipV="1">
            <a:off x="7261441" y="3753844"/>
            <a:ext cx="346872" cy="397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5" name="Přímá spojovací šipka 124"/>
          <p:cNvCxnSpPr>
            <a:stCxn id="11" idx="4"/>
          </p:cNvCxnSpPr>
          <p:nvPr/>
        </p:nvCxnSpPr>
        <p:spPr>
          <a:xfrm rot="5400000">
            <a:off x="7821635" y="4750603"/>
            <a:ext cx="786612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1" name="Přímá spojovací šipka 130"/>
          <p:cNvCxnSpPr/>
          <p:nvPr/>
        </p:nvCxnSpPr>
        <p:spPr>
          <a:xfrm rot="16200000" flipV="1">
            <a:off x="5430050" y="1642256"/>
            <a:ext cx="570710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2" name="Šipka nahoru 131"/>
          <p:cNvSpPr/>
          <p:nvPr/>
        </p:nvSpPr>
        <p:spPr>
          <a:xfrm>
            <a:off x="3929058" y="1357298"/>
            <a:ext cx="714380" cy="3500462"/>
          </a:xfrm>
          <a:prstGeom prst="up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r>
              <a:rPr lang="cs-CZ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endParaRPr lang="cs-CZ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33" name="Přímá spojovací čára 132"/>
          <p:cNvCxnSpPr/>
          <p:nvPr/>
        </p:nvCxnSpPr>
        <p:spPr>
          <a:xfrm rot="5400000">
            <a:off x="-1285916" y="3571876"/>
            <a:ext cx="3429818" cy="79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Přímá spojovací čára 133"/>
          <p:cNvCxnSpPr/>
          <p:nvPr/>
        </p:nvCxnSpPr>
        <p:spPr>
          <a:xfrm rot="10800000" flipV="1">
            <a:off x="429390" y="5214950"/>
            <a:ext cx="3571900" cy="7143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Přímá spojovací čára 150"/>
          <p:cNvCxnSpPr/>
          <p:nvPr/>
        </p:nvCxnSpPr>
        <p:spPr>
          <a:xfrm>
            <a:off x="428596" y="3786190"/>
            <a:ext cx="3429024" cy="158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Přímá spojovací šipka 161"/>
          <p:cNvCxnSpPr/>
          <p:nvPr/>
        </p:nvCxnSpPr>
        <p:spPr>
          <a:xfrm rot="5400000">
            <a:off x="1357290" y="3786190"/>
            <a:ext cx="427834" cy="79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Přímá spojovací šipka 162"/>
          <p:cNvCxnSpPr/>
          <p:nvPr/>
        </p:nvCxnSpPr>
        <p:spPr>
          <a:xfrm rot="5400000" flipH="1" flipV="1">
            <a:off x="1427934" y="3786190"/>
            <a:ext cx="428628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Přímá spojovací šipka 166"/>
          <p:cNvCxnSpPr/>
          <p:nvPr/>
        </p:nvCxnSpPr>
        <p:spPr>
          <a:xfrm rot="5400000">
            <a:off x="1643836" y="3785396"/>
            <a:ext cx="427834" cy="79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Přímá spojovací šipka 167"/>
          <p:cNvCxnSpPr/>
          <p:nvPr/>
        </p:nvCxnSpPr>
        <p:spPr>
          <a:xfrm rot="5400000" flipH="1" flipV="1">
            <a:off x="1714480" y="3785396"/>
            <a:ext cx="428628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Přímá spojovací šipka 168"/>
          <p:cNvCxnSpPr/>
          <p:nvPr/>
        </p:nvCxnSpPr>
        <p:spPr>
          <a:xfrm rot="5400000">
            <a:off x="1929588" y="3785396"/>
            <a:ext cx="427834" cy="79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Přímá spojovací šipka 169"/>
          <p:cNvCxnSpPr/>
          <p:nvPr/>
        </p:nvCxnSpPr>
        <p:spPr>
          <a:xfrm rot="5400000" flipH="1" flipV="1">
            <a:off x="2000232" y="3785396"/>
            <a:ext cx="428628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Přímá spojovací šipka 170"/>
          <p:cNvCxnSpPr/>
          <p:nvPr/>
        </p:nvCxnSpPr>
        <p:spPr>
          <a:xfrm rot="5400000">
            <a:off x="2215340" y="3785396"/>
            <a:ext cx="427834" cy="79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Přímá spojovací šipka 171"/>
          <p:cNvCxnSpPr/>
          <p:nvPr/>
        </p:nvCxnSpPr>
        <p:spPr>
          <a:xfrm rot="5400000" flipH="1" flipV="1">
            <a:off x="2285984" y="3785396"/>
            <a:ext cx="428628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Přímá spojovací šipka 172"/>
          <p:cNvCxnSpPr/>
          <p:nvPr/>
        </p:nvCxnSpPr>
        <p:spPr>
          <a:xfrm rot="5400000">
            <a:off x="2501092" y="3785396"/>
            <a:ext cx="427834" cy="79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Přímá spojovací šipka 173"/>
          <p:cNvCxnSpPr/>
          <p:nvPr/>
        </p:nvCxnSpPr>
        <p:spPr>
          <a:xfrm rot="5400000" flipH="1" flipV="1">
            <a:off x="2571736" y="3785396"/>
            <a:ext cx="428628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ovéPole 175"/>
          <p:cNvSpPr txBox="1"/>
          <p:nvPr/>
        </p:nvSpPr>
        <p:spPr>
          <a:xfrm>
            <a:off x="428596" y="1714488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E</a:t>
            </a:r>
            <a:endParaRPr lang="cs-CZ" sz="4000" b="1" dirty="0">
              <a:solidFill>
                <a:srgbClr val="FF0000"/>
              </a:solidFill>
            </a:endParaRPr>
          </a:p>
        </p:txBody>
      </p:sp>
      <p:cxnSp>
        <p:nvCxnSpPr>
          <p:cNvPr id="177" name="Přímá spojovací čára 176"/>
          <p:cNvCxnSpPr/>
          <p:nvPr/>
        </p:nvCxnSpPr>
        <p:spPr>
          <a:xfrm>
            <a:off x="428596" y="3071810"/>
            <a:ext cx="3429024" cy="158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Přímá spojovací čára 177"/>
          <p:cNvCxnSpPr/>
          <p:nvPr/>
        </p:nvCxnSpPr>
        <p:spPr>
          <a:xfrm>
            <a:off x="428596" y="4429132"/>
            <a:ext cx="3429024" cy="158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Přímá spojovací šipka 178"/>
          <p:cNvCxnSpPr/>
          <p:nvPr/>
        </p:nvCxnSpPr>
        <p:spPr>
          <a:xfrm rot="5400000">
            <a:off x="1143770" y="3071016"/>
            <a:ext cx="427834" cy="79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Přímá spojovací šipka 179"/>
          <p:cNvCxnSpPr/>
          <p:nvPr/>
        </p:nvCxnSpPr>
        <p:spPr>
          <a:xfrm rot="5400000">
            <a:off x="1572398" y="3071016"/>
            <a:ext cx="427834" cy="79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Přímá spojovací šipka 180"/>
          <p:cNvCxnSpPr/>
          <p:nvPr/>
        </p:nvCxnSpPr>
        <p:spPr>
          <a:xfrm rot="5400000">
            <a:off x="2001026" y="3071016"/>
            <a:ext cx="427834" cy="79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Přímá spojovací šipka 181"/>
          <p:cNvCxnSpPr/>
          <p:nvPr/>
        </p:nvCxnSpPr>
        <p:spPr>
          <a:xfrm rot="5400000">
            <a:off x="2429654" y="3071016"/>
            <a:ext cx="427834" cy="79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Přímá spojovací šipka 182"/>
          <p:cNvCxnSpPr/>
          <p:nvPr/>
        </p:nvCxnSpPr>
        <p:spPr>
          <a:xfrm rot="5400000" flipH="1" flipV="1">
            <a:off x="1358084" y="4356900"/>
            <a:ext cx="428628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Přímá spojovací šipka 183"/>
          <p:cNvCxnSpPr/>
          <p:nvPr/>
        </p:nvCxnSpPr>
        <p:spPr>
          <a:xfrm rot="5400000" flipH="1" flipV="1">
            <a:off x="1715274" y="4356900"/>
            <a:ext cx="428628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Přímá spojovací šipka 184"/>
          <p:cNvCxnSpPr/>
          <p:nvPr/>
        </p:nvCxnSpPr>
        <p:spPr>
          <a:xfrm rot="5400000" flipH="1" flipV="1">
            <a:off x="2072464" y="4356900"/>
            <a:ext cx="428628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Přímá spojovací šipka 185"/>
          <p:cNvCxnSpPr/>
          <p:nvPr/>
        </p:nvCxnSpPr>
        <p:spPr>
          <a:xfrm rot="5400000" flipH="1" flipV="1">
            <a:off x="2429654" y="4356900"/>
            <a:ext cx="428628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Přímá spojovací šipka 186"/>
          <p:cNvCxnSpPr/>
          <p:nvPr/>
        </p:nvCxnSpPr>
        <p:spPr>
          <a:xfrm rot="5400000" flipH="1" flipV="1">
            <a:off x="2786844" y="4356900"/>
            <a:ext cx="428628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Přímá spojovací šipka 187"/>
          <p:cNvCxnSpPr/>
          <p:nvPr/>
        </p:nvCxnSpPr>
        <p:spPr>
          <a:xfrm rot="5400000" flipH="1" flipV="1">
            <a:off x="1000894" y="4356900"/>
            <a:ext cx="428628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ovací čára 64"/>
          <p:cNvCxnSpPr/>
          <p:nvPr/>
        </p:nvCxnSpPr>
        <p:spPr>
          <a:xfrm flipV="1">
            <a:off x="3500430" y="5214950"/>
            <a:ext cx="1143008" cy="64294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TextovéPole 67"/>
          <p:cNvSpPr txBox="1"/>
          <p:nvPr/>
        </p:nvSpPr>
        <p:spPr>
          <a:xfrm>
            <a:off x="928662" y="357166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Vliv magnetického pole na jádra I=1/2</a:t>
            </a:r>
            <a:endParaRPr lang="cs-CZ" sz="2800" b="1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285720" y="5429264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400" dirty="0" smtClean="0"/>
              <a:t> obecně mohou jádra v </a:t>
            </a:r>
            <a:r>
              <a:rPr lang="cs-CZ" sz="2400" dirty="0" err="1" smtClean="0"/>
              <a:t>magn</a:t>
            </a:r>
            <a:r>
              <a:rPr lang="cs-CZ" sz="2400" dirty="0" smtClean="0"/>
              <a:t>. poli nabývat (2l+1) energetických stavů (kvantová fyzika), lišících se velikostí průmětu </a:t>
            </a:r>
            <a:r>
              <a:rPr lang="cs-CZ" sz="2400" dirty="0" err="1" smtClean="0"/>
              <a:t>magn</a:t>
            </a:r>
            <a:r>
              <a:rPr lang="cs-CZ" sz="2400" dirty="0" smtClean="0"/>
              <a:t>. momentu do směru </a:t>
            </a:r>
            <a:r>
              <a:rPr lang="cs-CZ" sz="2400" dirty="0" err="1" smtClean="0"/>
              <a:t>magn</a:t>
            </a:r>
            <a:r>
              <a:rPr lang="cs-CZ" sz="2400" dirty="0" smtClean="0"/>
              <a:t>. pole (klasická fyzika)</a:t>
            </a:r>
            <a:endParaRPr lang="cs-CZ" sz="2400" dirty="0"/>
          </a:p>
        </p:txBody>
      </p:sp>
      <p:cxnSp>
        <p:nvCxnSpPr>
          <p:cNvPr id="70" name="Přímá spojovací šipka 69"/>
          <p:cNvCxnSpPr/>
          <p:nvPr/>
        </p:nvCxnSpPr>
        <p:spPr>
          <a:xfrm rot="5400000" flipH="1" flipV="1">
            <a:off x="-1285916" y="3571876"/>
            <a:ext cx="342902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Objekt 7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2530" name="Rovnice" r:id="rId4" imgW="114120" imgH="215640" progId="Equation.3">
              <p:embed/>
            </p:oleObj>
          </a:graphicData>
        </a:graphic>
      </p:graphicFrame>
      <p:graphicFrame>
        <p:nvGraphicFramePr>
          <p:cNvPr id="73" name="Objekt 72"/>
          <p:cNvGraphicFramePr>
            <a:graphicFrameLocks noChangeAspect="1"/>
          </p:cNvGraphicFramePr>
          <p:nvPr/>
        </p:nvGraphicFramePr>
        <p:xfrm>
          <a:off x="322263" y="1285875"/>
          <a:ext cx="1308100" cy="401638"/>
        </p:xfrm>
        <a:graphic>
          <a:graphicData uri="http://schemas.openxmlformats.org/presentationml/2006/ole">
            <p:oleObj spid="_x0000_s22532" name="Rovnice" r:id="rId5" imgW="711000" imgH="228600" progId="Equation.3">
              <p:embed/>
            </p:oleObj>
          </a:graphicData>
        </a:graphic>
      </p:graphicFrame>
      <p:graphicFrame>
        <p:nvGraphicFramePr>
          <p:cNvPr id="74" name="Objekt 73"/>
          <p:cNvGraphicFramePr>
            <a:graphicFrameLocks noChangeAspect="1"/>
          </p:cNvGraphicFramePr>
          <p:nvPr/>
        </p:nvGraphicFramePr>
        <p:xfrm>
          <a:off x="785786" y="2285992"/>
          <a:ext cx="3097183" cy="571504"/>
        </p:xfrm>
        <a:graphic>
          <a:graphicData uri="http://schemas.openxmlformats.org/presentationml/2006/ole">
            <p:oleObj spid="_x0000_s22533" name="Rovnice" r:id="rId6" imgW="2133360" imgH="393480" progId="Equation.3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650875" y="4572000"/>
          <a:ext cx="3225800" cy="571500"/>
        </p:xfrm>
        <a:graphic>
          <a:graphicData uri="http://schemas.openxmlformats.org/presentationml/2006/ole">
            <p:oleObj spid="_x0000_s22534" name="Rovnice" r:id="rId7" imgW="2222280" imgH="393480" progId="Equation.3">
              <p:embed/>
            </p:oleObj>
          </a:graphicData>
        </a:graphic>
      </p:graphicFrame>
      <p:cxnSp>
        <p:nvCxnSpPr>
          <p:cNvPr id="79" name="Přímá spojovací šipka 78"/>
          <p:cNvCxnSpPr/>
          <p:nvPr/>
        </p:nvCxnSpPr>
        <p:spPr>
          <a:xfrm rot="5400000">
            <a:off x="2678893" y="3750471"/>
            <a:ext cx="1214446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Objekt 79"/>
          <p:cNvGraphicFramePr>
            <a:graphicFrameLocks noChangeAspect="1"/>
          </p:cNvGraphicFramePr>
          <p:nvPr/>
        </p:nvGraphicFramePr>
        <p:xfrm>
          <a:off x="3357554" y="3571876"/>
          <a:ext cx="522047" cy="357190"/>
        </p:xfrm>
        <a:graphic>
          <a:graphicData uri="http://schemas.openxmlformats.org/presentationml/2006/ole">
            <p:oleObj spid="_x0000_s22535" name="Rovnice" r:id="rId8" imgW="241200" imgH="164880" progId="Equation.3">
              <p:embed/>
            </p:oleObj>
          </a:graphicData>
        </a:graphic>
      </p:graphicFrame>
      <p:sp>
        <p:nvSpPr>
          <p:cNvPr id="75" name="Zaoblený obdélník 74"/>
          <p:cNvSpPr/>
          <p:nvPr/>
        </p:nvSpPr>
        <p:spPr>
          <a:xfrm>
            <a:off x="1000100" y="2357430"/>
            <a:ext cx="6929486" cy="25003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Vložením  vnějšího magnetického pole dojde k rozštěpení degenerovaných energetických hladin (</a:t>
            </a:r>
            <a:r>
              <a:rPr lang="cs-CZ" sz="2400" dirty="0" err="1" smtClean="0"/>
              <a:t>Zeemanův</a:t>
            </a:r>
            <a:r>
              <a:rPr lang="cs-CZ" sz="2400" dirty="0" smtClean="0"/>
              <a:t> jev), čím silnější je vložené magnetické pole tím větší je i energetický rozdíl mezi těmito hladinami, kromě toho závisí rozdíl energie na </a:t>
            </a:r>
            <a:r>
              <a:rPr lang="cs-CZ" sz="2400" dirty="0" err="1" smtClean="0"/>
              <a:t>charatkeristickém</a:t>
            </a:r>
            <a:r>
              <a:rPr lang="cs-CZ" sz="2400" dirty="0" smtClean="0"/>
              <a:t> gyromagnetickém poměru jader.</a:t>
            </a:r>
            <a:endParaRPr lang="cs-CZ" sz="2400" dirty="0"/>
          </a:p>
        </p:txBody>
      </p:sp>
      <p:cxnSp>
        <p:nvCxnSpPr>
          <p:cNvPr id="82" name="Přímá spojovací šipka 81"/>
          <p:cNvCxnSpPr/>
          <p:nvPr/>
        </p:nvCxnSpPr>
        <p:spPr>
          <a:xfrm>
            <a:off x="7072330" y="1142984"/>
            <a:ext cx="571504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Objekt 82"/>
          <p:cNvGraphicFramePr>
            <a:graphicFrameLocks noChangeAspect="1"/>
          </p:cNvGraphicFramePr>
          <p:nvPr/>
        </p:nvGraphicFramePr>
        <p:xfrm>
          <a:off x="5286380" y="928670"/>
          <a:ext cx="1751001" cy="389111"/>
        </p:xfrm>
        <a:graphic>
          <a:graphicData uri="http://schemas.openxmlformats.org/presentationml/2006/ole">
            <p:oleObj spid="_x0000_s22536" name="Rovnice" r:id="rId9" imgW="9144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75" grpId="0" animBg="1"/>
      <p:bldP spid="7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71406" y="214290"/>
            <a:ext cx="9001156" cy="6500858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5720" y="357166"/>
            <a:ext cx="8572560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/>
              <a:t> </a:t>
            </a:r>
            <a:r>
              <a:rPr lang="el-GR" sz="2800" b="1" dirty="0" smtClean="0">
                <a:latin typeface="Calibri"/>
              </a:rPr>
              <a:t>Δ</a:t>
            </a:r>
            <a:r>
              <a:rPr lang="cs-CZ" sz="2800" b="1" dirty="0" smtClean="0">
                <a:latin typeface="Calibri"/>
              </a:rPr>
              <a:t>E – rozdíl energetických hladin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b="1" dirty="0" smtClean="0">
              <a:latin typeface="Calibri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b="1" dirty="0" smtClean="0">
              <a:latin typeface="Calibri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b="1" dirty="0" smtClean="0">
              <a:latin typeface="Calibri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b="1" dirty="0" smtClean="0">
              <a:latin typeface="Calibri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b="1" dirty="0" smtClean="0">
              <a:latin typeface="Calibri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b="1" dirty="0" smtClean="0">
              <a:latin typeface="Calibri"/>
            </a:endParaRPr>
          </a:p>
          <a:p>
            <a:pPr algn="just">
              <a:buClr>
                <a:srgbClr val="FF0000"/>
              </a:buClr>
            </a:pPr>
            <a:endParaRPr lang="cs-CZ" sz="2800" b="1" dirty="0" smtClean="0">
              <a:latin typeface="Calibri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>
                <a:latin typeface="Calibri"/>
              </a:rPr>
              <a:t> </a:t>
            </a:r>
            <a:r>
              <a:rPr lang="cs-CZ" sz="2800" dirty="0" smtClean="0">
                <a:latin typeface="Calibri"/>
              </a:rPr>
              <a:t>jádra mohou absorbovat energii, jen je-li tato podmínka splněna, toho lze dosáhnout buď změnou vloženého magnetického pole, nebo změnou frekvence radiofrekvenčního záření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>
              <a:latin typeface="Calibri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>
                <a:latin typeface="Calibri"/>
              </a:rPr>
              <a:t> je zřejmé, že různá jádra absorbují na různých </a:t>
            </a:r>
            <a:r>
              <a:rPr lang="el-GR" sz="2800" b="1" i="1" dirty="0" smtClean="0">
                <a:latin typeface="Calibri"/>
              </a:rPr>
              <a:t>ν</a:t>
            </a:r>
            <a:r>
              <a:rPr lang="cs-CZ" sz="2800" b="1" i="1" dirty="0" smtClean="0">
                <a:latin typeface="Calibri"/>
              </a:rPr>
              <a:t> </a:t>
            </a:r>
            <a:endParaRPr lang="cs-CZ" sz="2800" b="1" i="1" dirty="0" smtClean="0"/>
          </a:p>
          <a:p>
            <a:pPr algn="just"/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714612" y="1071546"/>
          <a:ext cx="3000396" cy="1580750"/>
        </p:xfrm>
        <a:graphic>
          <a:graphicData uri="http://schemas.openxmlformats.org/presentationml/2006/ole">
            <p:oleObj spid="_x0000_s25602" name="Rovnice" r:id="rId4" imgW="1295280" imgH="685800" progId="Equation.3">
              <p:embed/>
            </p:oleObj>
          </a:graphicData>
        </a:graphic>
      </p:graphicFrame>
      <p:sp>
        <p:nvSpPr>
          <p:cNvPr id="8" name="Zaoblený obdélník 7"/>
          <p:cNvSpPr/>
          <p:nvPr/>
        </p:nvSpPr>
        <p:spPr>
          <a:xfrm>
            <a:off x="2428860" y="2786058"/>
            <a:ext cx="3571900" cy="714380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Rezonanční podmínka !!!</a:t>
            </a:r>
            <a:endParaRPr lang="cs-CZ" sz="2400" dirty="0"/>
          </a:p>
        </p:txBody>
      </p:sp>
      <p:cxnSp>
        <p:nvCxnSpPr>
          <p:cNvPr id="11" name="Pravoúhlá spojovací čára 10"/>
          <p:cNvCxnSpPr>
            <a:endCxn id="8" idx="3"/>
          </p:cNvCxnSpPr>
          <p:nvPr/>
        </p:nvCxnSpPr>
        <p:spPr>
          <a:xfrm>
            <a:off x="4286248" y="2357430"/>
            <a:ext cx="1714512" cy="785818"/>
          </a:xfrm>
          <a:prstGeom prst="bentConnector3">
            <a:avLst>
              <a:gd name="adj1" fmla="val 147618"/>
            </a:avLst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71406" y="214290"/>
            <a:ext cx="9001156" cy="6500858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5720" y="357166"/>
            <a:ext cx="8572560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/>
              <a:t> </a:t>
            </a:r>
            <a:r>
              <a:rPr lang="cs-CZ" sz="2800" dirty="0" smtClean="0"/>
              <a:t>po vložení vnějšího magnetického pole se v systému ustanoví rovnováha energetických stavů definovaná </a:t>
            </a:r>
            <a:r>
              <a:rPr lang="cs-CZ" sz="2800" dirty="0" err="1" smtClean="0"/>
              <a:t>Boltzmannovým</a:t>
            </a:r>
            <a:r>
              <a:rPr lang="cs-CZ" sz="2800" dirty="0" smtClean="0"/>
              <a:t> zákonem: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</a:pPr>
            <a:r>
              <a:rPr lang="cs-CZ" sz="2800" dirty="0" smtClean="0"/>
              <a:t> </a:t>
            </a:r>
          </a:p>
          <a:p>
            <a:pPr algn="just">
              <a:buClr>
                <a:srgbClr val="FF0000"/>
              </a:buClr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jádra se snaží zaujmout nejnižší energetickou hladinu (m</a:t>
            </a:r>
            <a:r>
              <a:rPr lang="cs-CZ" sz="2800" baseline="-25000" dirty="0" smtClean="0"/>
              <a:t>1/2</a:t>
            </a:r>
            <a:r>
              <a:rPr lang="cs-CZ" sz="2800" dirty="0" smtClean="0"/>
              <a:t>), v tom jim však brání tepelný pohyb systému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v populaci s nižší energií, je vždy malý (&lt;10</a:t>
            </a:r>
            <a:r>
              <a:rPr lang="cs-CZ" sz="2800" baseline="30000" dirty="0" smtClean="0">
                <a:solidFill>
                  <a:srgbClr val="FF0000"/>
                </a:solidFill>
              </a:rPr>
              <a:t>-5</a:t>
            </a:r>
            <a:r>
              <a:rPr lang="cs-CZ" sz="2800" dirty="0" smtClean="0">
                <a:solidFill>
                  <a:srgbClr val="FF0000"/>
                </a:solidFill>
              </a:rPr>
              <a:t>) přebytek jader – tento přebytek umožňuje absorpci energie a je proto NEZBYTNÝ pro NMR měření</a:t>
            </a:r>
          </a:p>
          <a:p>
            <a:pPr algn="just"/>
            <a:endParaRPr lang="cs-CZ" sz="2800" dirty="0" smtClean="0"/>
          </a:p>
          <a:p>
            <a:pPr algn="just"/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928794" y="1928802"/>
          <a:ext cx="5357849" cy="1249398"/>
        </p:xfrm>
        <a:graphic>
          <a:graphicData uri="http://schemas.openxmlformats.org/presentationml/2006/ole">
            <p:oleObj spid="_x0000_s24579" name="Rovnice" r:id="rId4" imgW="200628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71406" y="214290"/>
            <a:ext cx="9001156" cy="6500858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5720" y="357166"/>
            <a:ext cx="857256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během rezonance dochází k vyrovnávání obou populací (poté co dojde k jejich vyrovnání vymizí NMR signál) =&gt; čím větší je rozdíl populací, tím více energie systém absorbuje, tím intenzivnější dostáváme signál a o to citlivější měření lze provést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Rozdíl populací a tedy citlivost roste s intenzitou vloženého magnetického pole, s gyromagnetickým poměrem (různá citlivost pro různá jádra) a s klesající teplotou, samozřejmě intenzita signálu roste s koncentrací aktivních jader ve vzorku.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/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732722" y="767552"/>
            <a:ext cx="5683304" cy="5434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71406" y="214290"/>
            <a:ext cx="9001156" cy="6500858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cs-CZ" dirty="0" smtClean="0"/>
          </a:p>
          <a:p>
            <a:pPr algn="r"/>
            <a:endParaRPr lang="cs-CZ" dirty="0" smtClean="0"/>
          </a:p>
          <a:p>
            <a:pPr algn="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5720" y="357166"/>
            <a:ext cx="8572560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cs-CZ" sz="2800" b="1" dirty="0" err="1" smtClean="0"/>
              <a:t>Larmorova</a:t>
            </a:r>
            <a:r>
              <a:rPr lang="cs-CZ" sz="2800" b="1" dirty="0" smtClean="0"/>
              <a:t> frekvence</a:t>
            </a:r>
          </a:p>
          <a:p>
            <a:pPr algn="just">
              <a:buClr>
                <a:srgbClr val="FF0000"/>
              </a:buClr>
            </a:pPr>
            <a:endParaRPr lang="cs-CZ" sz="2800" b="1" dirty="0" smtClean="0"/>
          </a:p>
          <a:p>
            <a:pPr algn="just">
              <a:buClr>
                <a:srgbClr val="FF0000"/>
              </a:buClr>
            </a:pPr>
            <a:endParaRPr lang="cs-CZ" sz="2800" b="1" dirty="0" smtClean="0"/>
          </a:p>
          <a:p>
            <a:pPr algn="just">
              <a:buClr>
                <a:srgbClr val="FF0000"/>
              </a:buClr>
            </a:pPr>
            <a:endParaRPr lang="cs-CZ" sz="2800" b="1" dirty="0" smtClean="0"/>
          </a:p>
          <a:p>
            <a:pPr algn="just">
              <a:buClr>
                <a:srgbClr val="FF0000"/>
              </a:buClr>
            </a:pPr>
            <a:endParaRPr lang="cs-CZ" sz="2800" b="1" dirty="0" smtClean="0"/>
          </a:p>
          <a:p>
            <a:pPr algn="just">
              <a:buClr>
                <a:srgbClr val="FF0000"/>
              </a:buClr>
            </a:pPr>
            <a:endParaRPr lang="cs-CZ" sz="2800" b="1" dirty="0" smtClean="0"/>
          </a:p>
          <a:p>
            <a:pPr algn="just">
              <a:buClr>
                <a:srgbClr val="FF0000"/>
              </a:buClr>
            </a:pPr>
            <a:endParaRPr lang="cs-CZ" sz="2800" b="1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/>
              <a:t> </a:t>
            </a:r>
            <a:r>
              <a:rPr lang="cs-CZ" sz="2800" dirty="0" smtClean="0"/>
              <a:t>v magnetickém poli vykonává vektor magnetického momentu precesní pohyb okolo vektoru magnetické indukce (mimo magnetické pole není orientován)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frekvence precesního pohybu odpovídá rezonanční frekvenci (tato souvislost je odvozena na základě kvantové mechaniky, zkuste odvodit sami – </a:t>
            </a:r>
            <a:r>
              <a:rPr lang="cs-CZ" sz="2800" dirty="0" err="1" smtClean="0"/>
              <a:t>good</a:t>
            </a:r>
            <a:r>
              <a:rPr lang="cs-CZ" sz="2800" dirty="0" smtClean="0"/>
              <a:t> </a:t>
            </a:r>
            <a:r>
              <a:rPr lang="cs-CZ" sz="2800" dirty="0" err="1" smtClean="0"/>
              <a:t>luck</a:t>
            </a:r>
            <a:r>
              <a:rPr lang="cs-CZ" sz="2800" dirty="0" smtClean="0"/>
              <a:t> </a:t>
            </a:r>
            <a:r>
              <a:rPr lang="cs-CZ" sz="2800" b="1" dirty="0" smtClean="0">
                <a:sym typeface="Wingdings" pitchFamily="2" charset="2"/>
              </a:rPr>
              <a:t></a:t>
            </a:r>
            <a:r>
              <a:rPr lang="cs-CZ" sz="2800" dirty="0" smtClean="0">
                <a:sym typeface="Wingdings" pitchFamily="2" charset="2"/>
              </a:rPr>
              <a:t> </a:t>
            </a:r>
            <a:r>
              <a:rPr lang="cs-CZ" sz="2800" dirty="0" smtClean="0"/>
              <a:t>)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/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 l="1156" t="2941" r="1751" b="2941"/>
          <a:stretch>
            <a:fillRect/>
          </a:stretch>
        </p:blipFill>
        <p:spPr bwMode="auto">
          <a:xfrm>
            <a:off x="1714480" y="1071546"/>
            <a:ext cx="60007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71406" y="214290"/>
            <a:ext cx="9001156" cy="6500858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5720" y="357166"/>
            <a:ext cx="8572560" cy="8566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/>
              <a:t> </a:t>
            </a:r>
            <a:r>
              <a:rPr lang="cs-CZ" sz="2800" dirty="0" smtClean="0"/>
              <a:t>z hlediska vlastního měření je rozhodující chování vektoru makroskopické magnetizace M – ta je vektorovým součtem magnetických momentů a v rovnovážném stavu je rovnoběžná se směrem vnějšího magnetického pole B</a:t>
            </a:r>
            <a:r>
              <a:rPr lang="cs-CZ" sz="2800" baseline="-25000" dirty="0" smtClean="0"/>
              <a:t>0 </a:t>
            </a:r>
            <a:r>
              <a:rPr lang="cs-CZ" sz="2800" dirty="0" smtClean="0"/>
              <a:t>(rovnoběžné s osou </a:t>
            </a:r>
            <a:r>
              <a:rPr lang="cs-CZ" sz="2800" i="1" dirty="0" smtClean="0"/>
              <a:t>z =&gt; její průmět do roviny </a:t>
            </a:r>
            <a:r>
              <a:rPr lang="cs-CZ" sz="2800" i="1" dirty="0" err="1" smtClean="0"/>
              <a:t>xy</a:t>
            </a:r>
            <a:r>
              <a:rPr lang="cs-CZ" sz="2800" i="1" dirty="0" smtClean="0"/>
              <a:t> = 0</a:t>
            </a:r>
            <a:r>
              <a:rPr lang="cs-CZ" sz="2800" dirty="0" smtClean="0"/>
              <a:t>), </a:t>
            </a:r>
            <a:r>
              <a:rPr lang="cs-CZ" sz="2800" b="1" dirty="0" smtClean="0"/>
              <a:t>její velikost je přímo úměrná rozdílu populací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působením radiofrekvenčního pulsu dojde k překlopení vektoru magnetizace do roviny </a:t>
            </a:r>
            <a:r>
              <a:rPr lang="cs-CZ" sz="2800" dirty="0" err="1" smtClean="0"/>
              <a:t>xy</a:t>
            </a:r>
            <a:r>
              <a:rPr lang="cs-CZ" sz="2800" dirty="0" smtClean="0"/>
              <a:t> (v ideálním případě o 90°, obecně se odchýlí o úhel </a:t>
            </a:r>
            <a:r>
              <a:rPr lang="el-GR" sz="2800" dirty="0" smtClean="0">
                <a:latin typeface="Calibri"/>
              </a:rPr>
              <a:t>β</a:t>
            </a:r>
            <a:r>
              <a:rPr lang="cs-CZ" sz="2800" dirty="0" smtClean="0"/>
              <a:t>), kde vykonává precesní pohyb s rezonanční frekvencí – následně dochází k relaxaci – návratu do původní polohy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baseline="-25000" dirty="0" smtClean="0"/>
          </a:p>
          <a:p>
            <a:pPr algn="just"/>
            <a:endParaRPr lang="cs-CZ" sz="2800" dirty="0" smtClean="0"/>
          </a:p>
          <a:p>
            <a:endParaRPr lang="cs-CZ" sz="2800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 l="997" t="2439" r="2304" b="4878"/>
          <a:stretch>
            <a:fillRect/>
          </a:stretch>
        </p:blipFill>
        <p:spPr bwMode="auto">
          <a:xfrm>
            <a:off x="1285852" y="1857364"/>
            <a:ext cx="69294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a 4"/>
          <p:cNvSpPr/>
          <p:nvPr/>
        </p:nvSpPr>
        <p:spPr>
          <a:xfrm>
            <a:off x="1785918" y="2000240"/>
            <a:ext cx="1714512" cy="85725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Populace </a:t>
            </a:r>
            <a:r>
              <a:rPr lang="el-GR" sz="2000" dirty="0" smtClean="0">
                <a:solidFill>
                  <a:schemeClr val="tx1"/>
                </a:solidFill>
                <a:latin typeface="Calibri"/>
              </a:rPr>
              <a:t>α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1785918" y="3571876"/>
            <a:ext cx="1714512" cy="85725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Populace </a:t>
            </a:r>
            <a:r>
              <a:rPr lang="cs-CZ" sz="2000" dirty="0" smtClean="0">
                <a:solidFill>
                  <a:schemeClr val="tx1"/>
                </a:solidFill>
                <a:latin typeface="Calibri"/>
              </a:rPr>
              <a:t>β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71406" y="214290"/>
            <a:ext cx="9001156" cy="6500858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5720" y="357166"/>
            <a:ext cx="857256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/>
              <a:t> </a:t>
            </a:r>
            <a:r>
              <a:rPr lang="cs-CZ" sz="2800" dirty="0" smtClean="0"/>
              <a:t>po excitaci dochází k rotaci tohoto „jaderného magnetu“ uvnitř detekční cívky, v té se indukuje proudový signál, při relaxaci se průmět vektoru magnetizace do roviny </a:t>
            </a:r>
            <a:r>
              <a:rPr lang="cs-CZ" sz="2800" dirty="0" err="1" smtClean="0"/>
              <a:t>xy</a:t>
            </a:r>
            <a:r>
              <a:rPr lang="cs-CZ" sz="2800" dirty="0" smtClean="0"/>
              <a:t> zmenšuje a tak klesá i indukovaný proudový signál -&gt; získáváme závislost intenzity signálu na čase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b="1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b="1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b="1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/>
              <a:t> </a:t>
            </a:r>
            <a:r>
              <a:rPr lang="cs-CZ" sz="2800" dirty="0" smtClean="0"/>
              <a:t>získáme závislost intenzity signálu na frekvenci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čím kratší RF puls byl použit k excitaci, tím širší spektrální obor má výsledné spektrum po transformaci, vyplývá z </a:t>
            </a:r>
            <a:r>
              <a:rPr lang="cs-CZ" sz="2800" dirty="0" err="1" smtClean="0"/>
              <a:t>Heissenbergových</a:t>
            </a:r>
            <a:r>
              <a:rPr lang="cs-CZ" sz="2800" dirty="0" smtClean="0"/>
              <a:t> relací neurčitosti</a:t>
            </a:r>
          </a:p>
          <a:p>
            <a:pPr algn="just">
              <a:buClr>
                <a:srgbClr val="FF0000"/>
              </a:buClr>
            </a:pPr>
            <a:endParaRPr lang="cs-CZ" sz="2800" dirty="0" smtClean="0"/>
          </a:p>
          <a:p>
            <a:pPr algn="just"/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sp>
        <p:nvSpPr>
          <p:cNvPr id="4" name="Zaoblený obdélník 3"/>
          <p:cNvSpPr/>
          <p:nvPr/>
        </p:nvSpPr>
        <p:spPr>
          <a:xfrm>
            <a:off x="5214942" y="3214686"/>
            <a:ext cx="2857520" cy="50006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Fourierova transformace</a:t>
            </a:r>
            <a:endParaRPr lang="cs-CZ" b="1" dirty="0"/>
          </a:p>
        </p:txBody>
      </p:sp>
      <p:sp>
        <p:nvSpPr>
          <p:cNvPr id="5" name="Šipka dolů 4"/>
          <p:cNvSpPr/>
          <p:nvPr/>
        </p:nvSpPr>
        <p:spPr>
          <a:xfrm>
            <a:off x="6572264" y="2571744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6572264" y="3786190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 l="1374" t="1930" r="1053" b="1544"/>
          <a:stretch>
            <a:fillRect/>
          </a:stretch>
        </p:blipFill>
        <p:spPr bwMode="auto">
          <a:xfrm>
            <a:off x="2071670" y="1643050"/>
            <a:ext cx="5072098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71406" y="214290"/>
            <a:ext cx="9001156" cy="6500858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buClr>
                <a:srgbClr val="FF0000"/>
              </a:buClr>
            </a:pP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5720" y="357166"/>
            <a:ext cx="8572560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endParaRPr lang="cs-CZ" sz="2800" baseline="-25000" dirty="0" smtClean="0"/>
          </a:p>
          <a:p>
            <a:pPr algn="just"/>
            <a:endParaRPr lang="cs-CZ" sz="2800" dirty="0" smtClean="0"/>
          </a:p>
          <a:p>
            <a:endParaRPr lang="cs-CZ" sz="2800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285720" y="357166"/>
            <a:ext cx="8572560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rezonanční frekvence různých jader jsou si velice vzdálené – frekvenční rozsah měření obvykle umožňuje sledovat jen jeden typ jader – např. vodíková jádra =&gt; proč tedy NMR neobsahuje jen jeden pík ??? 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!</a:t>
            </a:r>
            <a:r>
              <a:rPr lang="cs-CZ" sz="2800" b="1" dirty="0" smtClean="0"/>
              <a:t>neměří se jen samotná jádra</a:t>
            </a:r>
            <a:r>
              <a:rPr lang="cs-CZ" sz="2800" dirty="0" smtClean="0"/>
              <a:t>! ale reálné molekuly, jejichž atomy obsahují elektrony, které svým pohybem zesilují či zeslabují magnetické pole B</a:t>
            </a:r>
            <a:r>
              <a:rPr lang="cs-CZ" sz="2800" baseline="-25000" dirty="0" smtClean="0"/>
              <a:t>0 </a:t>
            </a:r>
            <a:r>
              <a:rPr lang="cs-CZ" sz="2800" dirty="0" smtClean="0"/>
              <a:t>– rezonanční frekvence konkrétního jádra je poté posunuta v závislosti na elektronovém uspořádání jeho okolí =&gt; stejnou frekvenci mají jen jádra chemicky ekvivalentní =&gt; můžeme určovat jednotlivé charakteristické skupiny v molekulách – poměry integrálních intenzit </a:t>
            </a:r>
            <a:r>
              <a:rPr lang="cs-CZ" sz="2800" dirty="0" err="1" smtClean="0"/>
              <a:t>píků</a:t>
            </a:r>
            <a:r>
              <a:rPr lang="cs-CZ" sz="2800" dirty="0" smtClean="0"/>
              <a:t> (tzn. velikost jejich plochy) poté vypovídají o počtu takto vázaných jader</a:t>
            </a:r>
            <a:endParaRPr lang="cs-CZ" sz="2800" baseline="-25000" dirty="0" smtClean="0"/>
          </a:p>
          <a:p>
            <a:pPr algn="just"/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71406" y="214290"/>
            <a:ext cx="9001156" cy="6500858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buClr>
                <a:srgbClr val="FF0000"/>
              </a:buClr>
            </a:pP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5720" y="357166"/>
            <a:ext cx="8572560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endParaRPr lang="cs-CZ" sz="2800" baseline="-25000" dirty="0" smtClean="0"/>
          </a:p>
          <a:p>
            <a:pPr algn="just"/>
            <a:endParaRPr lang="cs-CZ" sz="2800" dirty="0" smtClean="0"/>
          </a:p>
          <a:p>
            <a:endParaRPr lang="cs-CZ" sz="2800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285720" y="357166"/>
            <a:ext cx="8572560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chemický posun je důsledkem zeslabení nebo zesílení vnějšího magnetického pole, na jádro pak působí efektivní magnetické pole </a:t>
            </a:r>
            <a:r>
              <a:rPr lang="cs-CZ" sz="2800" b="1" dirty="0" smtClean="0"/>
              <a:t>B</a:t>
            </a:r>
            <a:r>
              <a:rPr lang="cs-CZ" sz="2800" b="1" baseline="-25000" dirty="0" smtClean="0"/>
              <a:t>ef</a:t>
            </a:r>
            <a:r>
              <a:rPr lang="cs-CZ" sz="2800" dirty="0" smtClean="0"/>
              <a:t> , </a:t>
            </a:r>
            <a:r>
              <a:rPr lang="el-GR" sz="2800" b="1" dirty="0" smtClean="0">
                <a:latin typeface="Calibri"/>
              </a:rPr>
              <a:t>σ</a:t>
            </a:r>
            <a:r>
              <a:rPr lang="cs-CZ" sz="2800" dirty="0" smtClean="0">
                <a:latin typeface="Calibri"/>
              </a:rPr>
              <a:t> – stínící konstanta</a:t>
            </a: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Kvantitativním ukazatelem těchto posunů frekvencí je tzv. </a:t>
            </a:r>
            <a:r>
              <a:rPr lang="cs-CZ" sz="2800" i="1" dirty="0" smtClean="0"/>
              <a:t>chemický posun </a:t>
            </a:r>
            <a:r>
              <a:rPr lang="cs-CZ" sz="2800" b="1" dirty="0" smtClean="0">
                <a:latin typeface="Calibri"/>
              </a:rPr>
              <a:t>δ</a:t>
            </a:r>
            <a:r>
              <a:rPr lang="cs-CZ" sz="2800" b="1" dirty="0" smtClean="0"/>
              <a:t> </a:t>
            </a:r>
            <a:r>
              <a:rPr lang="cs-CZ" sz="2800" dirty="0" smtClean="0"/>
              <a:t>, definovaný vztahem: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</a:pPr>
            <a:r>
              <a:rPr lang="cs-CZ" sz="2800" dirty="0" smtClean="0"/>
              <a:t>(hodnota se vztahuje k použitému standardu obvykle </a:t>
            </a:r>
            <a:r>
              <a:rPr lang="cs-CZ" sz="2800" dirty="0" err="1" smtClean="0"/>
              <a:t>tetrametyl</a:t>
            </a:r>
            <a:r>
              <a:rPr lang="cs-CZ" sz="2800" dirty="0" smtClean="0"/>
              <a:t> silanu)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</a:pPr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1000100" y="4143380"/>
          <a:ext cx="7291387" cy="1114425"/>
        </p:xfrm>
        <a:graphic>
          <a:graphicData uri="http://schemas.openxmlformats.org/presentationml/2006/ole">
            <p:oleObj spid="_x0000_s31746" name="Rovnice" r:id="rId4" imgW="2730240" imgH="419040" progId="Equation.3">
              <p:embed/>
            </p:oleObj>
          </a:graphicData>
        </a:graphic>
      </p:graphicFrame>
      <p:graphicFrame>
        <p:nvGraphicFramePr>
          <p:cNvPr id="31747" name="Object 5"/>
          <p:cNvGraphicFramePr>
            <a:graphicFrameLocks noChangeAspect="1"/>
          </p:cNvGraphicFramePr>
          <p:nvPr/>
        </p:nvGraphicFramePr>
        <p:xfrm>
          <a:off x="2428860" y="2000240"/>
          <a:ext cx="4341813" cy="608013"/>
        </p:xfrm>
        <a:graphic>
          <a:graphicData uri="http://schemas.openxmlformats.org/presentationml/2006/ole">
            <p:oleObj spid="_x0000_s31747" name="Rovnice" r:id="rId5" imgW="16254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71406" y="142852"/>
            <a:ext cx="9001156" cy="6572296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Zástupný symbol pro obsah 5" descr="hi_nmr_900_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500174"/>
            <a:ext cx="3143272" cy="4214842"/>
          </a:xfrm>
          <a:prstGeom prst="roundRect">
            <a:avLst>
              <a:gd name="adj" fmla="val 8009"/>
            </a:avLst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Zaoblený obdélník 8"/>
          <p:cNvSpPr/>
          <p:nvPr/>
        </p:nvSpPr>
        <p:spPr>
          <a:xfrm>
            <a:off x="3643306" y="357166"/>
            <a:ext cx="5243529" cy="6215106"/>
          </a:xfrm>
          <a:prstGeom prst="roundRect">
            <a:avLst>
              <a:gd name="adj" fmla="val 3606"/>
            </a:avLst>
          </a:prstGeom>
          <a:solidFill>
            <a:schemeClr val="lt1">
              <a:alpha val="0"/>
            </a:schemeClr>
          </a:solidFill>
          <a:ln w="6985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3786182" y="1214422"/>
            <a:ext cx="50006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Clr>
                <a:srgbClr val="FF0000"/>
              </a:buClr>
              <a:buFont typeface="+mj-lt"/>
              <a:buAutoNum type="romanUcPeriod"/>
            </a:pPr>
            <a:r>
              <a:rPr lang="cs-CZ" sz="3000" b="1" dirty="0" smtClean="0"/>
              <a:t>Stručný popis metodiky</a:t>
            </a:r>
          </a:p>
          <a:p>
            <a:pPr marL="571500" indent="-571500" algn="just">
              <a:lnSpc>
                <a:spcPct val="150000"/>
              </a:lnSpc>
              <a:buClr>
                <a:srgbClr val="FF0000"/>
              </a:buClr>
              <a:buFont typeface="+mj-lt"/>
              <a:buAutoNum type="romanUcPeriod"/>
            </a:pPr>
            <a:r>
              <a:rPr lang="cs-CZ" sz="3000" b="1" dirty="0" smtClean="0"/>
              <a:t>Historie </a:t>
            </a:r>
          </a:p>
          <a:p>
            <a:pPr marL="571500" indent="-571500" algn="just">
              <a:lnSpc>
                <a:spcPct val="150000"/>
              </a:lnSpc>
              <a:buClr>
                <a:srgbClr val="FF0000"/>
              </a:buClr>
              <a:buFont typeface="+mj-lt"/>
              <a:buAutoNum type="romanUcPeriod"/>
            </a:pPr>
            <a:r>
              <a:rPr lang="cs-CZ" sz="3000" b="1" dirty="0" smtClean="0"/>
              <a:t>Princip metody – základy</a:t>
            </a:r>
          </a:p>
          <a:p>
            <a:pPr marL="571500" indent="-571500" algn="just">
              <a:lnSpc>
                <a:spcPct val="150000"/>
              </a:lnSpc>
              <a:buClr>
                <a:srgbClr val="FF0000"/>
              </a:buClr>
              <a:buFont typeface="+mj-lt"/>
              <a:buAutoNum type="romanUcPeriod"/>
            </a:pPr>
            <a:r>
              <a:rPr lang="cs-CZ" sz="3000" b="1" dirty="0" smtClean="0"/>
              <a:t>Instrumentální uspořádání</a:t>
            </a:r>
          </a:p>
          <a:p>
            <a:pPr marL="571500" indent="-571500" algn="just">
              <a:lnSpc>
                <a:spcPct val="150000"/>
              </a:lnSpc>
              <a:buClr>
                <a:srgbClr val="FF0000"/>
              </a:buClr>
              <a:buFont typeface="+mj-lt"/>
              <a:buAutoNum type="romanUcPeriod"/>
            </a:pPr>
            <a:r>
              <a:rPr lang="cs-CZ" sz="3000" b="1" dirty="0" smtClean="0"/>
              <a:t>Praktické využití</a:t>
            </a:r>
          </a:p>
          <a:p>
            <a:pPr marL="571500" indent="-571500" algn="just">
              <a:lnSpc>
                <a:spcPct val="150000"/>
              </a:lnSpc>
              <a:buClr>
                <a:srgbClr val="FF0000"/>
              </a:buClr>
              <a:buFont typeface="+mj-lt"/>
              <a:buAutoNum type="romanUcPeriod"/>
            </a:pPr>
            <a:r>
              <a:rPr lang="cs-CZ" sz="3000" b="1" dirty="0" smtClean="0"/>
              <a:t>Literatura</a:t>
            </a:r>
          </a:p>
          <a:p>
            <a:pPr>
              <a:buFontTx/>
              <a:buChar char="-"/>
            </a:pP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3438" y="428604"/>
            <a:ext cx="3286148" cy="714380"/>
          </a:xfrm>
          <a:ln w="57150" cmpd="dbl">
            <a:noFill/>
          </a:ln>
        </p:spPr>
        <p:txBody>
          <a:bodyPr anchor="ctr">
            <a:normAutofit fontScale="90000"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OBSAH PREZENTACE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71406" y="214290"/>
            <a:ext cx="9001156" cy="6500858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buClr>
                <a:srgbClr val="FF0000"/>
              </a:buClr>
            </a:pP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5720" y="357166"/>
            <a:ext cx="8572560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endParaRPr lang="cs-CZ" sz="2800" baseline="-25000" dirty="0" smtClean="0"/>
          </a:p>
          <a:p>
            <a:pPr algn="just"/>
            <a:endParaRPr lang="cs-CZ" sz="2800" dirty="0" smtClean="0"/>
          </a:p>
          <a:p>
            <a:endParaRPr lang="cs-CZ" sz="2800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285720" y="357166"/>
            <a:ext cx="8572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Příklad spektra (s nízkým rozlišením):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</a:pPr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 l="1653" t="19388" r="1653" b="2168"/>
          <a:stretch>
            <a:fillRect/>
          </a:stretch>
        </p:blipFill>
        <p:spPr bwMode="auto">
          <a:xfrm>
            <a:off x="1643042" y="1071546"/>
            <a:ext cx="557216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 l="2102" t="54934" r="3271" b="5592"/>
          <a:stretch>
            <a:fillRect/>
          </a:stretch>
        </p:blipFill>
        <p:spPr bwMode="auto">
          <a:xfrm>
            <a:off x="1571604" y="4143380"/>
            <a:ext cx="578647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lipsa 7"/>
          <p:cNvSpPr/>
          <p:nvPr/>
        </p:nvSpPr>
        <p:spPr>
          <a:xfrm>
            <a:off x="6500826" y="3214686"/>
            <a:ext cx="1000132" cy="10001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5143504" y="1785926"/>
            <a:ext cx="1143008" cy="23574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1643042" y="1071546"/>
            <a:ext cx="1000132" cy="2857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3214678" y="2571744"/>
            <a:ext cx="1000132" cy="14287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4643438" y="1214422"/>
            <a:ext cx="142876" cy="1428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3428992" y="1857364"/>
            <a:ext cx="142876" cy="1428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3929058" y="1857364"/>
            <a:ext cx="142876" cy="1428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Tvar 17"/>
          <p:cNvCxnSpPr>
            <a:stCxn id="14" idx="6"/>
            <a:endCxn id="9" idx="0"/>
          </p:cNvCxnSpPr>
          <p:nvPr/>
        </p:nvCxnSpPr>
        <p:spPr>
          <a:xfrm>
            <a:off x="4786314" y="1285860"/>
            <a:ext cx="928694" cy="50006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Tvar 18"/>
          <p:cNvCxnSpPr>
            <a:stCxn id="16" idx="4"/>
            <a:endCxn id="12" idx="6"/>
          </p:cNvCxnSpPr>
          <p:nvPr/>
        </p:nvCxnSpPr>
        <p:spPr>
          <a:xfrm rot="16200000" flipH="1">
            <a:off x="3464711" y="2536025"/>
            <a:ext cx="1285884" cy="214314"/>
          </a:xfrm>
          <a:prstGeom prst="bentConnector4">
            <a:avLst>
              <a:gd name="adj1" fmla="val 22222"/>
              <a:gd name="adj2" fmla="val 206666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Tvar 21"/>
          <p:cNvCxnSpPr>
            <a:stCxn id="15" idx="4"/>
            <a:endCxn id="11" idx="0"/>
          </p:cNvCxnSpPr>
          <p:nvPr/>
        </p:nvCxnSpPr>
        <p:spPr>
          <a:xfrm rot="5400000" flipH="1">
            <a:off x="2357422" y="857232"/>
            <a:ext cx="928694" cy="1357322"/>
          </a:xfrm>
          <a:prstGeom prst="bentConnector5">
            <a:avLst>
              <a:gd name="adj1" fmla="val -24615"/>
              <a:gd name="adj2" fmla="val 34211"/>
              <a:gd name="adj3" fmla="val 124615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Tvar 24"/>
          <p:cNvCxnSpPr>
            <a:stCxn id="8" idx="6"/>
            <a:endCxn id="28" idx="2"/>
          </p:cNvCxnSpPr>
          <p:nvPr/>
        </p:nvCxnSpPr>
        <p:spPr>
          <a:xfrm flipV="1">
            <a:off x="7500958" y="2500306"/>
            <a:ext cx="642942" cy="121444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Zaoblený obdélník 27"/>
          <p:cNvSpPr/>
          <p:nvPr/>
        </p:nvSpPr>
        <p:spPr>
          <a:xfrm>
            <a:off x="7358082" y="2143116"/>
            <a:ext cx="157163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Standard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31" name="Zaoblený obdélník 30"/>
          <p:cNvSpPr/>
          <p:nvPr/>
        </p:nvSpPr>
        <p:spPr>
          <a:xfrm>
            <a:off x="1357290" y="5214950"/>
            <a:ext cx="142876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C6</a:t>
            </a:r>
            <a:r>
              <a:rPr lang="cs-CZ" sz="2800" dirty="0" smtClean="0">
                <a:solidFill>
                  <a:srgbClr val="FF0000"/>
                </a:solidFill>
              </a:rPr>
              <a:t>H5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33" name="Zaoblený obdélník 32"/>
          <p:cNvSpPr/>
          <p:nvPr/>
        </p:nvSpPr>
        <p:spPr>
          <a:xfrm>
            <a:off x="3000364" y="5214950"/>
            <a:ext cx="142876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C</a:t>
            </a:r>
            <a:r>
              <a:rPr lang="cs-CZ" sz="2800" dirty="0" smtClean="0">
                <a:solidFill>
                  <a:srgbClr val="FF0000"/>
                </a:solidFill>
              </a:rPr>
              <a:t>H2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34" name="Zaoblený obdélník 33"/>
          <p:cNvSpPr/>
          <p:nvPr/>
        </p:nvSpPr>
        <p:spPr>
          <a:xfrm>
            <a:off x="4714876" y="5214950"/>
            <a:ext cx="142876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C</a:t>
            </a:r>
            <a:r>
              <a:rPr lang="cs-CZ" sz="2800" dirty="0" smtClean="0">
                <a:solidFill>
                  <a:srgbClr val="FF0000"/>
                </a:solidFill>
              </a:rPr>
              <a:t>H3</a:t>
            </a:r>
            <a:endParaRPr lang="cs-CZ" sz="2800" dirty="0">
              <a:solidFill>
                <a:srgbClr val="FF0000"/>
              </a:solidFill>
            </a:endParaRPr>
          </a:p>
        </p:txBody>
      </p:sp>
      <p:cxnSp>
        <p:nvCxnSpPr>
          <p:cNvPr id="36" name="Tvar 35"/>
          <p:cNvCxnSpPr>
            <a:stCxn id="31" idx="1"/>
          </p:cNvCxnSpPr>
          <p:nvPr/>
        </p:nvCxnSpPr>
        <p:spPr>
          <a:xfrm rot="10800000" flipH="1">
            <a:off x="1357290" y="1857364"/>
            <a:ext cx="1000132" cy="3571900"/>
          </a:xfrm>
          <a:prstGeom prst="bentConnector4">
            <a:avLst>
              <a:gd name="adj1" fmla="val -22857"/>
              <a:gd name="adj2" fmla="val 53000"/>
            </a:avLst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Tvar 36"/>
          <p:cNvCxnSpPr>
            <a:stCxn id="33" idx="0"/>
          </p:cNvCxnSpPr>
          <p:nvPr/>
        </p:nvCxnSpPr>
        <p:spPr>
          <a:xfrm rot="5400000" flipH="1" flipV="1">
            <a:off x="2750331" y="4036223"/>
            <a:ext cx="2143140" cy="214314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Tvar 36"/>
          <p:cNvCxnSpPr>
            <a:stCxn id="34" idx="0"/>
          </p:cNvCxnSpPr>
          <p:nvPr/>
        </p:nvCxnSpPr>
        <p:spPr>
          <a:xfrm rot="5400000" flipH="1" flipV="1">
            <a:off x="4286248" y="3500438"/>
            <a:ext cx="2857520" cy="571504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Zaoblený obdélník 25"/>
          <p:cNvSpPr/>
          <p:nvPr/>
        </p:nvSpPr>
        <p:spPr>
          <a:xfrm>
            <a:off x="357158" y="5786454"/>
            <a:ext cx="814393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Chemický posuv (vyjádření změny rezonanční frekvence jader vlivem elektronového uspořádání jejich okolí )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27" name="Tvar 26"/>
          <p:cNvCxnSpPr>
            <a:stCxn id="26" idx="3"/>
            <a:endCxn id="37892" idx="3"/>
          </p:cNvCxnSpPr>
          <p:nvPr/>
        </p:nvCxnSpPr>
        <p:spPr>
          <a:xfrm flipH="1" flipV="1">
            <a:off x="7358082" y="4429132"/>
            <a:ext cx="1143008" cy="1785950"/>
          </a:xfrm>
          <a:prstGeom prst="bentConnector3">
            <a:avLst>
              <a:gd name="adj1" fmla="val -2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71406" y="214290"/>
            <a:ext cx="9001156" cy="6500858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buClr>
                <a:srgbClr val="FF0000"/>
              </a:buClr>
            </a:pP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5720" y="357166"/>
            <a:ext cx="8572560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endParaRPr lang="cs-CZ" sz="2800" baseline="-25000" dirty="0" smtClean="0"/>
          </a:p>
          <a:p>
            <a:pPr algn="just"/>
            <a:endParaRPr lang="cs-CZ" sz="2800" dirty="0" smtClean="0"/>
          </a:p>
          <a:p>
            <a:endParaRPr lang="cs-CZ" sz="2800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285720" y="357166"/>
            <a:ext cx="8572560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jsou-li spektra měřena ve vysokém rozlišení, můžeme dále usuzovat na strukturu molekuly z absorpčních multipletů – ty vznikají v důsledku spin spinové interakce blízkých jader (interakce je zprostředkována buď elektrony, nebo samotným prostorem v závislosti na povaze vzorku)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</a:t>
            </a:r>
            <a:r>
              <a:rPr lang="cs-CZ" sz="2800" b="1" dirty="0" smtClean="0"/>
              <a:t>Spin spinová interakce: </a:t>
            </a:r>
            <a:r>
              <a:rPr lang="cs-CZ" sz="2800" dirty="0" err="1" smtClean="0"/>
              <a:t>interakce</a:t>
            </a:r>
            <a:r>
              <a:rPr lang="cs-CZ" sz="2800" dirty="0" smtClean="0"/>
              <a:t> jaderných </a:t>
            </a:r>
            <a:r>
              <a:rPr lang="cs-CZ" sz="2800" dirty="0" err="1" smtClean="0"/>
              <a:t>spinů</a:t>
            </a:r>
            <a:r>
              <a:rPr lang="cs-CZ" sz="2800" dirty="0" smtClean="0"/>
              <a:t> (magnetických momentů) jednoho souboru ekvivalentních atomů se spiny (magnetickými momenty) jiného takového souboru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</a:pPr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71406" y="214290"/>
            <a:ext cx="9001156" cy="6500858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buClr>
                <a:srgbClr val="FF0000"/>
              </a:buClr>
            </a:pP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5720" y="357166"/>
            <a:ext cx="8572560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endParaRPr lang="cs-CZ" sz="2800" baseline="-25000" dirty="0" smtClean="0"/>
          </a:p>
          <a:p>
            <a:pPr algn="just"/>
            <a:endParaRPr lang="cs-CZ" sz="2800" dirty="0" smtClean="0"/>
          </a:p>
          <a:p>
            <a:endParaRPr lang="cs-CZ" sz="2800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285720" y="357166"/>
            <a:ext cx="8572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Podstata vzniku multipletu na příkladu: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</a:pPr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 l="962" t="2727" r="961" b="1817"/>
          <a:stretch>
            <a:fillRect/>
          </a:stretch>
        </p:blipFill>
        <p:spPr bwMode="auto">
          <a:xfrm>
            <a:off x="1000100" y="1785926"/>
            <a:ext cx="72866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 l="5519" t="4761" r="1717" b="11905"/>
          <a:stretch>
            <a:fillRect/>
          </a:stretch>
        </p:blipFill>
        <p:spPr bwMode="auto">
          <a:xfrm>
            <a:off x="2928926" y="928670"/>
            <a:ext cx="38576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/>
          <a:srcRect l="1663" t="3695" r="1884" b="3940"/>
          <a:stretch>
            <a:fillRect/>
          </a:stretch>
        </p:blipFill>
        <p:spPr bwMode="auto">
          <a:xfrm>
            <a:off x="2071670" y="5143512"/>
            <a:ext cx="5143536" cy="139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ousměrná vodorovná šipka 7"/>
          <p:cNvSpPr/>
          <p:nvPr/>
        </p:nvSpPr>
        <p:spPr>
          <a:xfrm>
            <a:off x="3357554" y="2786058"/>
            <a:ext cx="2714644" cy="928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Vzájemně se ovlivňují</a:t>
            </a:r>
            <a:endParaRPr lang="cs-CZ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1928794" y="2071678"/>
            <a:ext cx="221457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Štěpí signál CH</a:t>
            </a:r>
            <a:r>
              <a:rPr lang="cs-CZ" baseline="-25000" dirty="0" smtClean="0">
                <a:solidFill>
                  <a:srgbClr val="FF0000"/>
                </a:solidFill>
              </a:rPr>
              <a:t>2</a:t>
            </a:r>
            <a:r>
              <a:rPr lang="cs-CZ" dirty="0" smtClean="0"/>
              <a:t> v poměru 1:3:3:1</a:t>
            </a:r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6643702" y="2071678"/>
            <a:ext cx="221457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Štěpí signál CH</a:t>
            </a:r>
            <a:r>
              <a:rPr lang="cs-CZ" baseline="-25000" dirty="0" smtClean="0">
                <a:solidFill>
                  <a:srgbClr val="FF0000"/>
                </a:solidFill>
              </a:rPr>
              <a:t>3</a:t>
            </a:r>
            <a:r>
              <a:rPr lang="cs-CZ" dirty="0" smtClean="0"/>
              <a:t> v poměru 1:2:1</a:t>
            </a:r>
            <a:endParaRPr lang="cs-CZ" dirty="0"/>
          </a:p>
        </p:txBody>
      </p:sp>
      <p:sp>
        <p:nvSpPr>
          <p:cNvPr id="12" name="Zaoblený obdélník 11"/>
          <p:cNvSpPr/>
          <p:nvPr/>
        </p:nvSpPr>
        <p:spPr>
          <a:xfrm>
            <a:off x="714348" y="2357430"/>
            <a:ext cx="428628" cy="164307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cs-CZ" dirty="0" smtClean="0"/>
              <a:t>1331</a:t>
            </a:r>
            <a:endParaRPr lang="cs-CZ" dirty="0"/>
          </a:p>
        </p:txBody>
      </p:sp>
      <p:sp>
        <p:nvSpPr>
          <p:cNvPr id="13" name="Zaoblený obdélník 12"/>
          <p:cNvSpPr/>
          <p:nvPr/>
        </p:nvSpPr>
        <p:spPr>
          <a:xfrm>
            <a:off x="8072462" y="2714620"/>
            <a:ext cx="428628" cy="114300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cs-CZ" dirty="0" smtClean="0"/>
              <a:t>121</a:t>
            </a:r>
            <a:endParaRPr lang="cs-CZ" dirty="0"/>
          </a:p>
        </p:txBody>
      </p:sp>
      <p:cxnSp>
        <p:nvCxnSpPr>
          <p:cNvPr id="15" name="Pravoúhlá spojovací čára 14"/>
          <p:cNvCxnSpPr>
            <a:stCxn id="12" idx="2"/>
            <a:endCxn id="13" idx="2"/>
          </p:cNvCxnSpPr>
          <p:nvPr/>
        </p:nvCxnSpPr>
        <p:spPr>
          <a:xfrm rot="5400000" flipH="1" flipV="1">
            <a:off x="4536281" y="250009"/>
            <a:ext cx="142876" cy="7358114"/>
          </a:xfrm>
          <a:prstGeom prst="bentConnector3">
            <a:avLst>
              <a:gd name="adj1" fmla="val -502854"/>
            </a:avLst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1428728" y="4286256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000100" y="4333410"/>
            <a:ext cx="7429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Pravděpodobnost</a:t>
            </a:r>
            <a:r>
              <a:rPr lang="cs-CZ" b="1" dirty="0" smtClean="0"/>
              <a:t> daného uspořádání se odrazí ve spektru různou intenzitou signálu v multipletu =&gt; vyšší pravděpodobnost -&gt; vyšší signál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785786" y="285728"/>
            <a:ext cx="7715304" cy="714380"/>
          </a:xfrm>
          <a:prstGeom prst="roundRect">
            <a:avLst>
              <a:gd name="adj" fmla="val 50000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Základní instrumentální </a:t>
            </a:r>
            <a:r>
              <a:rPr lang="cs-CZ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uspořárání</a:t>
            </a:r>
            <a:endParaRPr lang="cs-CZ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71406" y="1214422"/>
            <a:ext cx="9001156" cy="5500726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4282" y="1285860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 l="873" t="1333" r="873" b="1333"/>
          <a:stretch>
            <a:fillRect/>
          </a:stretch>
        </p:blipFill>
        <p:spPr bwMode="auto">
          <a:xfrm>
            <a:off x="285720" y="1357298"/>
            <a:ext cx="857256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71406" y="214290"/>
            <a:ext cx="9001156" cy="6500858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4282" y="1285860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14282" y="357166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schéma NMR tomografu</a:t>
            </a:r>
            <a:endParaRPr lang="cs-CZ" sz="2800" dirty="0"/>
          </a:p>
        </p:txBody>
      </p:sp>
      <p:pic>
        <p:nvPicPr>
          <p:cNvPr id="40963" name="Picture 3" descr="NM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8643998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785786" y="285728"/>
            <a:ext cx="7715304" cy="714380"/>
          </a:xfrm>
          <a:prstGeom prst="roundRect">
            <a:avLst>
              <a:gd name="adj" fmla="val 50000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Možnosti využití NMR</a:t>
            </a:r>
            <a:endParaRPr lang="cs-CZ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71406" y="1214422"/>
            <a:ext cx="9001156" cy="5500726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buFont typeface="Wingdings" pitchFamily="2" charset="2"/>
              <a:buChar char="v"/>
            </a:pP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4282" y="1285860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285720" y="1357298"/>
            <a:ext cx="86439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	strukturní analýza molekul – organických i 	anorganických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	kvantitativní analýza vzorků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	studium izomerů a </a:t>
            </a:r>
            <a:r>
              <a:rPr lang="cs-CZ" sz="2800" dirty="0" err="1" smtClean="0"/>
              <a:t>konformací</a:t>
            </a:r>
            <a:r>
              <a:rPr lang="cs-CZ" sz="2800" dirty="0" smtClean="0"/>
              <a:t> molekul (</a:t>
            </a:r>
            <a:r>
              <a:rPr lang="cs-CZ" sz="2800" dirty="0" err="1" smtClean="0"/>
              <a:t>biomolekul</a:t>
            </a:r>
            <a:r>
              <a:rPr lang="cs-CZ" sz="2800" dirty="0" smtClean="0"/>
              <a:t>) 	-&gt; biochemie, farmacie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	studium kinetiky reakcí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	sledovaní a kontrola technologických procesů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71406" y="214290"/>
            <a:ext cx="9001156" cy="6500858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buFont typeface="Wingdings" pitchFamily="2" charset="2"/>
              <a:buChar char="v"/>
            </a:pP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5720" y="500042"/>
            <a:ext cx="86439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	NMR krystalografie 	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	NMR mikroskopie -&gt; biologie, lékařství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	NMR tomografie -&gt; lékařství, funkční fyziologie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	Některé vybrané aplikace NMR:</a:t>
            </a:r>
          </a:p>
          <a:p>
            <a:pPr lvl="2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dirty="0" smtClean="0">
                <a:hlinkClick r:id="rId3" action="ppaction://hlinkfile"/>
              </a:rPr>
              <a:t>NMR obecně (str.:5-&gt;..)</a:t>
            </a:r>
            <a:endParaRPr lang="cs-CZ" sz="2800" dirty="0" smtClean="0"/>
          </a:p>
          <a:p>
            <a:pPr lvl="2" algn="just">
              <a:buClr>
                <a:srgbClr val="FF0000"/>
              </a:buClr>
            </a:pPr>
            <a:endParaRPr lang="cs-CZ" sz="2800" dirty="0" smtClean="0"/>
          </a:p>
          <a:p>
            <a:pPr lvl="2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dirty="0" smtClean="0">
                <a:hlinkClick r:id="rId4" action="ppaction://hlinkfile"/>
              </a:rPr>
              <a:t>Sledování struktury </a:t>
            </a:r>
            <a:r>
              <a:rPr lang="cs-CZ" sz="2800" dirty="0" err="1" smtClean="0">
                <a:hlinkClick r:id="rId4" action="ppaction://hlinkfile"/>
              </a:rPr>
              <a:t>biomolekul</a:t>
            </a:r>
            <a:r>
              <a:rPr lang="cs-CZ" sz="2800" dirty="0" smtClean="0">
                <a:hlinkClick r:id="rId4" action="ppaction://hlinkfile"/>
              </a:rPr>
              <a:t> – proteiny, DNA</a:t>
            </a:r>
            <a:endParaRPr lang="cs-CZ" sz="2800" dirty="0" smtClean="0"/>
          </a:p>
          <a:p>
            <a:pPr lvl="2" algn="just">
              <a:buClr>
                <a:srgbClr val="FF0000"/>
              </a:buClr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785786" y="285728"/>
            <a:ext cx="7715304" cy="714380"/>
          </a:xfrm>
          <a:prstGeom prst="roundRect">
            <a:avLst>
              <a:gd name="adj" fmla="val 50000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Literatura – užitá/rozšiřující</a:t>
            </a:r>
            <a:endParaRPr lang="cs-CZ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71406" y="1214422"/>
            <a:ext cx="9001156" cy="5500726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4282" y="1285860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85720" y="1428736"/>
            <a:ext cx="8572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Hájek, M., </a:t>
            </a:r>
            <a:r>
              <a:rPr lang="cs-CZ" sz="2000" b="1" i="1" dirty="0" smtClean="0"/>
              <a:t>Kvantitativní FT NMR spektroskopie v chemické praxi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/>
              <a:t> </a:t>
            </a:r>
            <a:r>
              <a:rPr lang="cs-CZ" sz="2800" dirty="0" smtClean="0"/>
              <a:t>Holík, M., </a:t>
            </a:r>
            <a:r>
              <a:rPr lang="cs-CZ" sz="2000" b="1" i="1" dirty="0" smtClean="0"/>
              <a:t>NMR spektroskopie pro chemiky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i="1" dirty="0" smtClean="0"/>
              <a:t> </a:t>
            </a:r>
            <a:r>
              <a:rPr lang="cs-CZ" sz="2800" dirty="0" err="1" smtClean="0"/>
              <a:t>Spasov</a:t>
            </a:r>
            <a:r>
              <a:rPr lang="cs-CZ" sz="2800" dirty="0" smtClean="0"/>
              <a:t>., S., </a:t>
            </a:r>
            <a:r>
              <a:rPr lang="cs-CZ" sz="2000" b="1" dirty="0" smtClean="0"/>
              <a:t>Magnetická rezonance v organické chemii</a:t>
            </a:r>
          </a:p>
          <a:p>
            <a:pPr>
              <a:buClr>
                <a:srgbClr val="FF0000"/>
              </a:buClr>
            </a:pPr>
            <a:endParaRPr lang="cs-CZ" sz="2800" b="1" i="1" dirty="0" smtClean="0"/>
          </a:p>
          <a:p>
            <a:pPr>
              <a:buClr>
                <a:srgbClr val="FF0000"/>
              </a:buClr>
            </a:pPr>
            <a:r>
              <a:rPr lang="cs-CZ" sz="2800" b="1" i="1" dirty="0" smtClean="0"/>
              <a:t>	Elektronické materiály:</a:t>
            </a:r>
          </a:p>
          <a:p>
            <a:pPr lvl="2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800" b="1" i="1" dirty="0" smtClean="0"/>
              <a:t> </a:t>
            </a:r>
            <a:r>
              <a:rPr lang="cs-CZ" sz="2800" dirty="0" smtClean="0"/>
              <a:t>Navrátilová, Z.,</a:t>
            </a:r>
            <a:r>
              <a:rPr lang="cs-CZ" sz="2800" b="1" i="1" dirty="0" smtClean="0"/>
              <a:t> </a:t>
            </a:r>
            <a:r>
              <a:rPr lang="cs-CZ" sz="2000" b="1" i="1" dirty="0" smtClean="0"/>
              <a:t>materiály k přednáškám z analytické </a:t>
            </a:r>
            <a:r>
              <a:rPr lang="cs-CZ" sz="2000" b="1" i="1" dirty="0" smtClean="0"/>
              <a:t>chemie</a:t>
            </a:r>
          </a:p>
          <a:p>
            <a:pPr lvl="2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000" b="1" i="1" dirty="0" smtClean="0"/>
              <a:t> </a:t>
            </a:r>
            <a:r>
              <a:rPr lang="cs-CZ" sz="2000" b="1" i="1" dirty="0" smtClean="0"/>
              <a:t> </a:t>
            </a:r>
            <a:r>
              <a:rPr lang="cs-CZ" sz="2800" dirty="0" smtClean="0"/>
              <a:t>Ullmann, V., </a:t>
            </a:r>
            <a:r>
              <a:rPr lang="cs-CZ" sz="2000" b="1" dirty="0" smtClean="0"/>
              <a:t>http://astronuklfyzika.cz/</a:t>
            </a:r>
            <a:endParaRPr lang="cs-CZ" sz="2000" b="1" dirty="0" smtClean="0"/>
          </a:p>
          <a:p>
            <a:pPr lvl="2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800" b="1" i="1" dirty="0" smtClean="0"/>
              <a:t> </a:t>
            </a:r>
            <a:r>
              <a:rPr lang="cs-CZ" sz="2800" dirty="0" smtClean="0"/>
              <a:t>Hrabal, R., </a:t>
            </a:r>
            <a:r>
              <a:rPr lang="cs-CZ" sz="2000" b="1" i="1" dirty="0" smtClean="0"/>
              <a:t>NMR – výukové materiály</a:t>
            </a:r>
          </a:p>
          <a:p>
            <a:pPr lvl="2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000" i="1" dirty="0" smtClean="0"/>
              <a:t> přiložené prezentace</a:t>
            </a:r>
          </a:p>
          <a:p>
            <a:pPr lvl="2">
              <a:buClr>
                <a:srgbClr val="FF0000"/>
              </a:buClr>
              <a:buFont typeface="Arial" pitchFamily="34" charset="0"/>
              <a:buChar char="•"/>
            </a:pPr>
            <a:endParaRPr lang="cs-CZ" sz="2000" b="1" i="1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71406" y="142852"/>
            <a:ext cx="9001156" cy="6572296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3" name="Diagram 12"/>
          <p:cNvGraphicFramePr/>
          <p:nvPr/>
        </p:nvGraphicFramePr>
        <p:xfrm>
          <a:off x="357158" y="428604"/>
          <a:ext cx="8429684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ymbol „Zákaz“ 13"/>
          <p:cNvSpPr/>
          <p:nvPr/>
        </p:nvSpPr>
        <p:spPr>
          <a:xfrm>
            <a:off x="642910" y="642918"/>
            <a:ext cx="1428760" cy="1428760"/>
          </a:xfrm>
          <a:prstGeom prst="noSmoking">
            <a:avLst>
              <a:gd name="adj" fmla="val 8083"/>
            </a:avLst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71406" y="1571612"/>
            <a:ext cx="9001156" cy="4071966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571472" y="714356"/>
            <a:ext cx="8072494" cy="4698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Nukleární magnetická rezonance - NMR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1423" y="2053324"/>
            <a:ext cx="85011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NMR je jednou z nejsložitějších v praxi využívaných analytických (kvalitativních i kvantitativních) a zobrazovacích metod (NMR </a:t>
            </a:r>
            <a:r>
              <a:rPr lang="cs-CZ" sz="2800" b="1" dirty="0" err="1" smtClean="0"/>
              <a:t>imaging</a:t>
            </a:r>
            <a:r>
              <a:rPr lang="cs-CZ" sz="2800" b="1" dirty="0" smtClean="0"/>
              <a:t>). Je založena na sledování odezvy jader s nenulovým magnetickým momentem umístěných v silném magnetickém poli a jejich interakci s vysokofrekvenčním elektromagnetickým vlněním.  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785786" y="285728"/>
            <a:ext cx="7715304" cy="714380"/>
          </a:xfrm>
          <a:prstGeom prst="roundRect">
            <a:avLst>
              <a:gd name="adj" fmla="val 50000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Historie NMR</a:t>
            </a:r>
            <a:endParaRPr lang="cs-CZ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71406" y="1214422"/>
            <a:ext cx="9001156" cy="5500726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4282" y="1285860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85720" y="1428736"/>
            <a:ext cx="857256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</a:t>
            </a:r>
            <a:r>
              <a:rPr lang="cs-CZ" sz="2800" b="1" dirty="0" smtClean="0"/>
              <a:t>1920:</a:t>
            </a:r>
            <a:r>
              <a:rPr lang="cs-CZ" sz="2800" dirty="0" smtClean="0"/>
              <a:t> 	</a:t>
            </a:r>
            <a:r>
              <a:rPr lang="cs-CZ" sz="2400" dirty="0" smtClean="0"/>
              <a:t>W. </a:t>
            </a:r>
            <a:r>
              <a:rPr lang="cs-CZ" sz="2400" dirty="0" err="1" smtClean="0"/>
              <a:t>Pauli</a:t>
            </a:r>
            <a:r>
              <a:rPr lang="cs-CZ" sz="2400" dirty="0" smtClean="0"/>
              <a:t> – Předpověděl na základě teoretických úvah 		jev Nukleární Magnetické Rezonance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cs-CZ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/>
              <a:t> 1944: 	</a:t>
            </a:r>
            <a:r>
              <a:rPr lang="cs-CZ" sz="2400" b="1" dirty="0" smtClean="0"/>
              <a:t>Pozorování</a:t>
            </a:r>
            <a:r>
              <a:rPr lang="cs-CZ" sz="2400" dirty="0" smtClean="0"/>
              <a:t> </a:t>
            </a:r>
            <a:r>
              <a:rPr lang="cs-CZ" sz="2400" b="1" dirty="0" smtClean="0"/>
              <a:t>EPR</a:t>
            </a:r>
            <a:r>
              <a:rPr lang="cs-CZ" sz="2400" dirty="0" smtClean="0"/>
              <a:t>, E. </a:t>
            </a:r>
            <a:r>
              <a:rPr lang="cs-CZ" sz="2400" dirty="0" err="1" smtClean="0"/>
              <a:t>Zavojskij</a:t>
            </a:r>
            <a:r>
              <a:rPr lang="cs-CZ" sz="2400" dirty="0" smtClean="0"/>
              <a:t> </a:t>
            </a:r>
          </a:p>
          <a:p>
            <a:pPr lvl="1">
              <a:buClr>
                <a:srgbClr val="FF0000"/>
              </a:buClr>
            </a:pPr>
            <a:r>
              <a:rPr lang="cs-CZ" sz="2400" dirty="0" smtClean="0"/>
              <a:t>		(obdobný jev, pozorovaný u elektronů)</a:t>
            </a:r>
          </a:p>
          <a:p>
            <a:pPr>
              <a:buClr>
                <a:srgbClr val="FF0000"/>
              </a:buClr>
            </a:pPr>
            <a:endParaRPr lang="cs-CZ" sz="2800" b="1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/>
              <a:t> 1945: 	</a:t>
            </a:r>
            <a:r>
              <a:rPr lang="cs-CZ" sz="2400" b="1" dirty="0" smtClean="0"/>
              <a:t>První pozorování NMR</a:t>
            </a:r>
            <a:r>
              <a:rPr lang="cs-CZ" sz="2400" dirty="0" smtClean="0"/>
              <a:t> jevu – dva nezávislé týmy: 			</a:t>
            </a:r>
            <a:r>
              <a:rPr lang="cs-CZ" sz="2400" dirty="0" err="1" smtClean="0"/>
              <a:t>Purcell</a:t>
            </a:r>
            <a:r>
              <a:rPr lang="cs-CZ" sz="2400" dirty="0" smtClean="0"/>
              <a:t>, </a:t>
            </a:r>
            <a:r>
              <a:rPr lang="cs-CZ" sz="2400" dirty="0" err="1" smtClean="0"/>
              <a:t>Torrey</a:t>
            </a:r>
            <a:r>
              <a:rPr lang="cs-CZ" sz="2400" dirty="0" smtClean="0"/>
              <a:t>, </a:t>
            </a:r>
            <a:r>
              <a:rPr lang="cs-CZ" sz="2400" dirty="0" err="1" smtClean="0"/>
              <a:t>Pound</a:t>
            </a:r>
            <a:r>
              <a:rPr lang="cs-CZ" sz="2400" dirty="0" smtClean="0"/>
              <a:t> – sledovaná látka - vosk</a:t>
            </a:r>
          </a:p>
          <a:p>
            <a:pPr lvl="4">
              <a:buClr>
                <a:srgbClr val="FF0000"/>
              </a:buClr>
            </a:pPr>
            <a:r>
              <a:rPr lang="cs-CZ" sz="2400" dirty="0" err="1" smtClean="0"/>
              <a:t>Bloch</a:t>
            </a:r>
            <a:r>
              <a:rPr lang="cs-CZ" sz="2400" dirty="0" smtClean="0"/>
              <a:t>, </a:t>
            </a:r>
            <a:r>
              <a:rPr lang="cs-CZ" sz="2400" dirty="0" err="1" smtClean="0"/>
              <a:t>Hansen</a:t>
            </a:r>
            <a:r>
              <a:rPr lang="cs-CZ" sz="2400" dirty="0" smtClean="0"/>
              <a:t>, Packard – sledovaná látka – voda</a:t>
            </a:r>
          </a:p>
          <a:p>
            <a:pPr lvl="4">
              <a:buClr>
                <a:srgbClr val="FF0000"/>
              </a:buClr>
            </a:pPr>
            <a:endParaRPr lang="cs-CZ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/>
              <a:t>1951: 	</a:t>
            </a:r>
            <a:r>
              <a:rPr lang="cs-CZ" sz="2400" dirty="0" smtClean="0"/>
              <a:t>„rozepsané“ spektrum </a:t>
            </a:r>
            <a:r>
              <a:rPr lang="cs-CZ" sz="2400" dirty="0" err="1" smtClean="0"/>
              <a:t>ethanolu</a:t>
            </a:r>
            <a:r>
              <a:rPr lang="cs-CZ" sz="2400" dirty="0" smtClean="0"/>
              <a:t> [JT Arnold, SS 			</a:t>
            </a:r>
            <a:r>
              <a:rPr lang="cs-CZ" sz="2400" dirty="0" err="1" smtClean="0"/>
              <a:t>Dharmatti</a:t>
            </a:r>
            <a:r>
              <a:rPr lang="cs-CZ" sz="2400" dirty="0" smtClean="0"/>
              <a:t>, ME Packard, J. </a:t>
            </a:r>
            <a:r>
              <a:rPr lang="cs-CZ" sz="2400" dirty="0" err="1" smtClean="0"/>
              <a:t>Chem.Phys</a:t>
            </a:r>
            <a:r>
              <a:rPr lang="cs-CZ" sz="2400" dirty="0" smtClean="0"/>
              <a:t>. </a:t>
            </a:r>
            <a:r>
              <a:rPr lang="cs-CZ" sz="2400" b="1" dirty="0" smtClean="0"/>
              <a:t>19, 507(1951)]</a:t>
            </a:r>
            <a:endParaRPr lang="cs-CZ" sz="2400" dirty="0" smtClean="0"/>
          </a:p>
          <a:p>
            <a:pPr lvl="4">
              <a:buClr>
                <a:srgbClr val="FF0000"/>
              </a:buClr>
            </a:pPr>
            <a:endParaRPr lang="cs-CZ" sz="2400" dirty="0" smtClean="0"/>
          </a:p>
          <a:p>
            <a:pPr lvl="4">
              <a:buClr>
                <a:srgbClr val="FF0000"/>
              </a:buClr>
            </a:pPr>
            <a:endParaRPr lang="cs-CZ" sz="2400" dirty="0" smtClean="0"/>
          </a:p>
          <a:p>
            <a:pPr lvl="4">
              <a:buClr>
                <a:srgbClr val="FF0000"/>
              </a:buClr>
            </a:pPr>
            <a:endParaRPr lang="cs-CZ" sz="2400" dirty="0" smtClean="0"/>
          </a:p>
          <a:p>
            <a:pPr lvl="4">
              <a:buClr>
                <a:srgbClr val="FF0000"/>
              </a:buClr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71406" y="142852"/>
            <a:ext cx="9001156" cy="6572296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4282" y="1285860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85720" y="285728"/>
            <a:ext cx="857256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/>
              <a:t> 1952: 	</a:t>
            </a:r>
            <a:r>
              <a:rPr lang="cs-CZ" sz="2400" b="1" dirty="0" smtClean="0"/>
              <a:t>Nobelova cena za objev NMR jevu </a:t>
            </a:r>
          </a:p>
          <a:p>
            <a:pPr lvl="4">
              <a:buClr>
                <a:srgbClr val="FF0000"/>
              </a:buClr>
            </a:pPr>
            <a:r>
              <a:rPr lang="cs-CZ" sz="2400" dirty="0" smtClean="0"/>
              <a:t>(</a:t>
            </a:r>
            <a:r>
              <a:rPr lang="cs-CZ" sz="2400" dirty="0" err="1" smtClean="0"/>
              <a:t>Purcell</a:t>
            </a:r>
            <a:r>
              <a:rPr lang="cs-CZ" sz="2400" dirty="0" smtClean="0"/>
              <a:t>, </a:t>
            </a:r>
            <a:r>
              <a:rPr lang="cs-CZ" sz="2400" dirty="0" err="1" smtClean="0"/>
              <a:t>Bloch</a:t>
            </a:r>
            <a:r>
              <a:rPr lang="cs-CZ" sz="2400" dirty="0" smtClean="0"/>
              <a:t>)</a:t>
            </a:r>
          </a:p>
          <a:p>
            <a:pPr lvl="4">
              <a:buClr>
                <a:srgbClr val="FF0000"/>
              </a:buClr>
            </a:pPr>
            <a:endParaRPr lang="cs-CZ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/>
              <a:t> 1953:	</a:t>
            </a:r>
            <a:r>
              <a:rPr lang="cs-CZ" sz="2800" dirty="0" smtClean="0"/>
              <a:t>První komerční stroj firmy </a:t>
            </a:r>
            <a:r>
              <a:rPr lang="cs-CZ" sz="2800" dirty="0" err="1" smtClean="0"/>
              <a:t>Varian</a:t>
            </a:r>
            <a:endParaRPr lang="cs-CZ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cs-CZ" sz="2800" b="1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/>
              <a:t> 1957:	</a:t>
            </a:r>
            <a:r>
              <a:rPr lang="cs-CZ" sz="2800" dirty="0" smtClean="0"/>
              <a:t>První spektra jader uhlíku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cs-CZ" sz="2800" b="1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/>
              <a:t>1950-1960:</a:t>
            </a:r>
            <a:r>
              <a:rPr lang="cs-CZ" sz="2800" dirty="0" smtClean="0"/>
              <a:t> 	</a:t>
            </a:r>
            <a:r>
              <a:rPr lang="cs-CZ" sz="2400" b="1" dirty="0" smtClean="0"/>
              <a:t>První </a:t>
            </a:r>
            <a:r>
              <a:rPr lang="cs-CZ" sz="2400" b="1" baseline="30000" dirty="0" smtClean="0"/>
              <a:t>1</a:t>
            </a:r>
            <a:r>
              <a:rPr lang="cs-CZ" sz="2400" b="1" dirty="0" smtClean="0"/>
              <a:t>H-NMR </a:t>
            </a:r>
            <a:r>
              <a:rPr lang="cs-CZ" sz="2400" dirty="0" smtClean="0"/>
              <a:t>– spektrofotometry schopné 				určovat strukturu molekul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cs-CZ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/>
              <a:t> 1960-1970: 	</a:t>
            </a:r>
            <a:r>
              <a:rPr lang="cs-CZ" sz="2400" dirty="0" smtClean="0"/>
              <a:t>Rozvoj </a:t>
            </a:r>
            <a:r>
              <a:rPr lang="cs-CZ" sz="2400" b="1" dirty="0" smtClean="0"/>
              <a:t>FT-NMR</a:t>
            </a:r>
            <a:r>
              <a:rPr lang="cs-CZ" sz="2400" dirty="0" smtClean="0"/>
              <a:t> (s Fourierovou transformací) 			- zapojení výpočetní techniky</a:t>
            </a:r>
          </a:p>
          <a:p>
            <a:pPr lvl="6">
              <a:buClr>
                <a:srgbClr val="FF0000"/>
              </a:buClr>
            </a:pPr>
            <a:r>
              <a:rPr lang="cs-CZ" sz="2400" dirty="0" smtClean="0"/>
              <a:t>-&gt; ZVÝŠENÍ CITLIVOSTI metodiky</a:t>
            </a:r>
          </a:p>
          <a:p>
            <a:pPr>
              <a:buClr>
                <a:srgbClr val="FF0000"/>
              </a:buClr>
            </a:pPr>
            <a:r>
              <a:rPr lang="cs-CZ" sz="2800" b="1" dirty="0" smtClean="0"/>
              <a:t>	</a:t>
            </a:r>
            <a:endParaRPr lang="cs-CZ" sz="2800" dirty="0" smtClean="0"/>
          </a:p>
          <a:p>
            <a:pPr lvl="4">
              <a:buClr>
                <a:srgbClr val="FF0000"/>
              </a:buClr>
            </a:pPr>
            <a:endParaRPr lang="cs-CZ" sz="2400" dirty="0" smtClean="0"/>
          </a:p>
          <a:p>
            <a:pPr lvl="4">
              <a:buClr>
                <a:srgbClr val="FF0000"/>
              </a:buClr>
            </a:pPr>
            <a:endParaRPr lang="cs-CZ" sz="2400" dirty="0" smtClean="0"/>
          </a:p>
          <a:p>
            <a:pPr lvl="4">
              <a:buClr>
                <a:srgbClr val="FF0000"/>
              </a:buClr>
            </a:pPr>
            <a:endParaRPr lang="cs-CZ" sz="2400" dirty="0" smtClean="0"/>
          </a:p>
          <a:p>
            <a:pPr lvl="4">
              <a:buClr>
                <a:srgbClr val="FF0000"/>
              </a:buClr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71406" y="142852"/>
            <a:ext cx="9001156" cy="6572296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4282" y="1285860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85720" y="285728"/>
            <a:ext cx="85725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endParaRPr lang="cs-CZ" sz="2800" b="1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/>
              <a:t> 1970-1980: 	Použití supravodivých magnetů</a:t>
            </a:r>
          </a:p>
          <a:p>
            <a:pPr>
              <a:buClr>
                <a:srgbClr val="FF0000"/>
              </a:buClr>
            </a:pPr>
            <a:r>
              <a:rPr lang="cs-CZ" sz="2400" dirty="0" smtClean="0"/>
              <a:t>			-&gt; sledování </a:t>
            </a:r>
            <a:r>
              <a:rPr lang="cs-CZ" sz="2400" baseline="30000" dirty="0" smtClean="0"/>
              <a:t>13</a:t>
            </a:r>
            <a:r>
              <a:rPr lang="cs-CZ" sz="2400" dirty="0" smtClean="0"/>
              <a:t>C a dalších jader</a:t>
            </a:r>
          </a:p>
          <a:p>
            <a:pPr>
              <a:buClr>
                <a:srgbClr val="FF0000"/>
              </a:buClr>
            </a:pPr>
            <a:r>
              <a:rPr lang="cs-CZ" sz="2400" dirty="0" smtClean="0"/>
              <a:t>			První 2D experimenty</a:t>
            </a:r>
          </a:p>
          <a:p>
            <a:pPr>
              <a:buClr>
                <a:srgbClr val="FF0000"/>
              </a:buClr>
            </a:pPr>
            <a:r>
              <a:rPr lang="cs-CZ" sz="2400" dirty="0" smtClean="0"/>
              <a:t>			</a:t>
            </a:r>
            <a:r>
              <a:rPr lang="cs-CZ" sz="2400" b="1" dirty="0" smtClean="0"/>
              <a:t>1978 – NMR tomografie</a:t>
            </a:r>
          </a:p>
          <a:p>
            <a:pPr>
              <a:buClr>
                <a:srgbClr val="FF0000"/>
              </a:buClr>
            </a:pPr>
            <a:endParaRPr lang="cs-CZ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/>
              <a:t> 1980-1990: 	</a:t>
            </a:r>
            <a:r>
              <a:rPr lang="cs-CZ" sz="2400" dirty="0" smtClean="0"/>
              <a:t>Zdokonalovaní </a:t>
            </a:r>
            <a:r>
              <a:rPr lang="cs-CZ" sz="2400" dirty="0" err="1" smtClean="0"/>
              <a:t>vícepulzních</a:t>
            </a:r>
            <a:r>
              <a:rPr lang="cs-CZ" sz="2400" dirty="0" smtClean="0"/>
              <a:t> 1D a 2D technik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cs-CZ" sz="2400" b="1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b="1" dirty="0" smtClean="0"/>
              <a:t> 1990 -&gt;  … :	Rozvoj 3D-NMR, </a:t>
            </a:r>
            <a:r>
              <a:rPr lang="cs-CZ" sz="2800" b="1" dirty="0" err="1" smtClean="0"/>
              <a:t>NMR</a:t>
            </a:r>
            <a:r>
              <a:rPr lang="cs-CZ" sz="2800" b="1" dirty="0" smtClean="0"/>
              <a:t>-</a:t>
            </a:r>
            <a:r>
              <a:rPr lang="cs-CZ" sz="2800" b="1" dirty="0" err="1" smtClean="0"/>
              <a:t>imaging</a:t>
            </a:r>
            <a:r>
              <a:rPr lang="cs-CZ" sz="2800" b="1" dirty="0" smtClean="0"/>
              <a:t>, 				kombinovaných metod LC-NMR		</a:t>
            </a:r>
          </a:p>
          <a:p>
            <a:pPr lvl="4">
              <a:buClr>
                <a:srgbClr val="FF0000"/>
              </a:buClr>
            </a:pPr>
            <a:endParaRPr lang="cs-CZ" sz="2800" b="1" dirty="0" smtClean="0"/>
          </a:p>
          <a:p>
            <a:pPr lvl="4">
              <a:buClr>
                <a:srgbClr val="FF0000"/>
              </a:buClr>
            </a:pPr>
            <a:endParaRPr lang="cs-CZ" sz="2800" b="1" dirty="0" smtClean="0"/>
          </a:p>
          <a:p>
            <a:pPr lvl="4">
              <a:buClr>
                <a:srgbClr val="FF0000"/>
              </a:buClr>
            </a:pPr>
            <a:endParaRPr lang="cs-CZ" sz="2800" b="1" dirty="0" smtClean="0"/>
          </a:p>
          <a:p>
            <a:pPr lvl="4">
              <a:buClr>
                <a:srgbClr val="FF0000"/>
              </a:buClr>
            </a:pP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785786" y="285728"/>
            <a:ext cx="7715304" cy="714380"/>
          </a:xfrm>
          <a:prstGeom prst="roundRect">
            <a:avLst>
              <a:gd name="adj" fmla="val 50000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Princip NMR</a:t>
            </a:r>
            <a:endParaRPr lang="cs-CZ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71406" y="1214422"/>
            <a:ext cx="9001156" cy="5500726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4282" y="1285860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85720" y="1428736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cs-CZ" sz="2800" dirty="0" smtClean="0"/>
              <a:t> Je detekována absorpce radiofrekvenčního záření (RFR) jádry atomů v molekule – RFR jsou schopny absorbovat pouze látky s nenulovým spinovým kvantovým číslem </a:t>
            </a:r>
            <a:r>
              <a:rPr lang="cs-CZ" sz="2800" b="1" dirty="0" smtClean="0"/>
              <a:t>l</a:t>
            </a:r>
            <a:r>
              <a:rPr lang="cs-CZ" sz="2800" dirty="0" smtClean="0"/>
              <a:t>:</a:t>
            </a:r>
          </a:p>
          <a:p>
            <a:endParaRPr lang="cs-CZ" sz="2800" dirty="0" smtClean="0"/>
          </a:p>
          <a:p>
            <a:pPr>
              <a:buFont typeface="Wingdings" pitchFamily="2" charset="2"/>
              <a:buChar char="v"/>
            </a:pPr>
            <a:endParaRPr lang="cs-CZ" sz="2800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800" dirty="0" smtClean="0"/>
              <a:t> atomy se sudým hmotovým i atomovým číslem: </a:t>
            </a:r>
            <a:r>
              <a:rPr lang="cs-CZ" sz="2800" b="1" dirty="0" smtClean="0">
                <a:solidFill>
                  <a:srgbClr val="FF0000"/>
                </a:solidFill>
              </a:rPr>
              <a:t>l = 0</a:t>
            </a:r>
          </a:p>
          <a:p>
            <a:pPr lvl="1">
              <a:buClr>
                <a:srgbClr val="FF0000"/>
              </a:buClr>
            </a:pPr>
            <a:r>
              <a:rPr lang="cs-CZ" sz="2800" b="1" dirty="0" smtClean="0">
                <a:solidFill>
                  <a:srgbClr val="FF0000"/>
                </a:solidFill>
              </a:rPr>
              <a:t>		</a:t>
            </a:r>
            <a:r>
              <a:rPr lang="cs-CZ" sz="2800" dirty="0" smtClean="0"/>
              <a:t>(jsou </a:t>
            </a:r>
            <a:r>
              <a:rPr lang="cs-CZ" sz="2800" b="1" dirty="0" smtClean="0"/>
              <a:t>neaktivní</a:t>
            </a:r>
            <a:r>
              <a:rPr lang="cs-CZ" sz="2800" dirty="0" smtClean="0"/>
              <a:t> např. </a:t>
            </a:r>
            <a:r>
              <a:rPr lang="cs-CZ" sz="2800" baseline="30000" dirty="0" smtClean="0"/>
              <a:t>12</a:t>
            </a:r>
            <a:r>
              <a:rPr lang="cs-CZ" sz="2800" dirty="0" smtClean="0"/>
              <a:t>C, </a:t>
            </a:r>
            <a:r>
              <a:rPr lang="cs-CZ" sz="2800" baseline="30000" dirty="0" smtClean="0"/>
              <a:t>16</a:t>
            </a:r>
            <a:r>
              <a:rPr lang="cs-CZ" sz="2800" dirty="0" smtClean="0"/>
              <a:t>O)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atomy se sudým hmotovým a lichým atomovým číslem</a:t>
            </a:r>
            <a:r>
              <a:rPr lang="cs-CZ" sz="2800" b="1" dirty="0" smtClean="0"/>
              <a:t>: </a:t>
            </a:r>
            <a:r>
              <a:rPr lang="cs-CZ" sz="2800" b="1" dirty="0" smtClean="0">
                <a:solidFill>
                  <a:srgbClr val="FF0000"/>
                </a:solidFill>
              </a:rPr>
              <a:t>l = celočíselný  </a:t>
            </a:r>
            <a:r>
              <a:rPr lang="cs-CZ" sz="2000" dirty="0" smtClean="0"/>
              <a:t>(</a:t>
            </a:r>
            <a:r>
              <a:rPr lang="cs-CZ" sz="2000" baseline="30000" dirty="0" smtClean="0"/>
              <a:t>14</a:t>
            </a:r>
            <a:r>
              <a:rPr lang="cs-CZ" sz="2000" dirty="0" smtClean="0"/>
              <a:t>N, 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H , </a:t>
            </a:r>
            <a:r>
              <a:rPr lang="cs-CZ" sz="2000" baseline="30000" dirty="0" smtClean="0"/>
              <a:t>10</a:t>
            </a:r>
            <a:r>
              <a:rPr lang="cs-CZ" sz="2000" dirty="0" smtClean="0"/>
              <a:t>B)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atomy s lichým hmotovým číslem: </a:t>
            </a:r>
            <a:r>
              <a:rPr lang="cs-CZ" sz="2800" b="1" dirty="0" smtClean="0">
                <a:solidFill>
                  <a:srgbClr val="FF0000"/>
                </a:solidFill>
              </a:rPr>
              <a:t>l = n½ </a:t>
            </a:r>
          </a:p>
          <a:p>
            <a:pPr lvl="1">
              <a:buClr>
                <a:srgbClr val="FF0000"/>
              </a:buClr>
            </a:pPr>
            <a:r>
              <a:rPr lang="cs-CZ" sz="2800" b="1" dirty="0" smtClean="0">
                <a:solidFill>
                  <a:srgbClr val="FF0000"/>
                </a:solidFill>
              </a:rPr>
              <a:t>				</a:t>
            </a:r>
            <a:r>
              <a:rPr lang="cs-CZ" sz="2000" dirty="0" smtClean="0"/>
              <a:t>(</a:t>
            </a:r>
            <a:r>
              <a:rPr lang="cs-CZ" sz="2000" baseline="30000" dirty="0" smtClean="0"/>
              <a:t>15</a:t>
            </a:r>
            <a:r>
              <a:rPr lang="cs-CZ" sz="2000" dirty="0" smtClean="0"/>
              <a:t>N, </a:t>
            </a:r>
            <a:r>
              <a:rPr lang="cs-CZ" sz="2000" baseline="30000" dirty="0" smtClean="0"/>
              <a:t>1</a:t>
            </a:r>
            <a:r>
              <a:rPr lang="cs-CZ" sz="2000" dirty="0" smtClean="0"/>
              <a:t>H , </a:t>
            </a:r>
            <a:r>
              <a:rPr lang="cs-CZ" sz="2000" baseline="30000" dirty="0" smtClean="0"/>
              <a:t>13</a:t>
            </a:r>
            <a:r>
              <a:rPr lang="cs-CZ" sz="2000" dirty="0" smtClean="0"/>
              <a:t>C , </a:t>
            </a:r>
            <a:r>
              <a:rPr lang="cs-CZ" sz="2000" baseline="30000" dirty="0" smtClean="0"/>
              <a:t>31</a:t>
            </a:r>
            <a:r>
              <a:rPr lang="cs-CZ" sz="2000" dirty="0" smtClean="0"/>
              <a:t>P)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endParaRPr lang="cs-CZ" sz="28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000496" y="2928934"/>
          <a:ext cx="1051725" cy="588966"/>
        </p:xfrm>
        <a:graphic>
          <a:graphicData uri="http://schemas.openxmlformats.org/presentationml/2006/ole">
            <p:oleObj spid="_x0000_s1026" name="Rovnice" r:id="rId4" imgW="31716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142844" y="142852"/>
            <a:ext cx="9001156" cy="6500858"/>
          </a:xfrm>
          <a:prstGeom prst="roundRect">
            <a:avLst>
              <a:gd name="adj" fmla="val 3606"/>
            </a:avLst>
          </a:prstGeom>
          <a:solidFill>
            <a:schemeClr val="lt1">
              <a:alpha val="82000"/>
            </a:schemeClr>
          </a:solidFill>
          <a:ln w="25400" cmpd="dbl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5720" y="357166"/>
            <a:ext cx="857256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smtClean="0"/>
              <a:t>Jádro má vlastní </a:t>
            </a:r>
            <a:r>
              <a:rPr lang="cs-CZ" sz="2800" b="1" dirty="0" smtClean="0"/>
              <a:t>moment hybnosti      , </a:t>
            </a:r>
            <a:r>
              <a:rPr lang="cs-CZ" sz="2800" dirty="0" smtClean="0"/>
              <a:t>který je dán kombinací momentů hybnosti jednotlivých nukleonů (je důsledkem spinu těchto částic), velikost tohoto momentu          	je závislá na spinovém kvantovém čísle :</a:t>
            </a:r>
          </a:p>
          <a:p>
            <a:pPr algn="just"/>
            <a:endParaRPr lang="cs-CZ" sz="2800" b="1" dirty="0" smtClean="0"/>
          </a:p>
          <a:p>
            <a:pPr algn="just"/>
            <a:endParaRPr lang="cs-CZ" sz="2800" b="1" dirty="0" smtClean="0"/>
          </a:p>
          <a:p>
            <a:pPr algn="just"/>
            <a:endParaRPr lang="cs-CZ" sz="2800" b="1" dirty="0" smtClean="0"/>
          </a:p>
          <a:p>
            <a:pPr algn="just"/>
            <a:endParaRPr lang="cs-CZ" sz="2800" b="1" dirty="0" smtClean="0"/>
          </a:p>
          <a:p>
            <a:pPr algn="just"/>
            <a:endParaRPr lang="cs-CZ" sz="2800" b="1" dirty="0" smtClean="0"/>
          </a:p>
          <a:p>
            <a:pPr algn="just"/>
            <a:r>
              <a:rPr lang="cs-CZ" sz="2800" b="1" dirty="0" smtClean="0"/>
              <a:t>Magnetický moment jádra       : </a:t>
            </a:r>
            <a:r>
              <a:rPr lang="cs-CZ" sz="2800" dirty="0" smtClean="0"/>
              <a:t>vzniká v důsledku rotace jádra (jaderného spinu) a náboje jádra -&gt; rotující náboj indukuje </a:t>
            </a:r>
            <a:r>
              <a:rPr lang="cs-CZ" sz="2800" dirty="0" err="1" smtClean="0"/>
              <a:t>dipolární</a:t>
            </a:r>
            <a:r>
              <a:rPr lang="cs-CZ" sz="2800" dirty="0" smtClean="0"/>
              <a:t> magnetický moment, jádra s l&gt;1/2 mají navíc kvadrupólový moment (uplatnění v komplikovanějších  experimentech)</a:t>
            </a:r>
          </a:p>
          <a:p>
            <a:endParaRPr lang="cs-CZ" i="1" dirty="0" smtClean="0"/>
          </a:p>
          <a:p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5929322" y="285728"/>
          <a:ext cx="500066" cy="527993"/>
        </p:xfrm>
        <a:graphic>
          <a:graphicData uri="http://schemas.openxmlformats.org/presentationml/2006/ole">
            <p:oleObj spid="_x0000_s2053" name="Rovnice" r:id="rId4" imgW="152280" imgH="203040" progId="Equation.3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714348" y="1714488"/>
          <a:ext cx="361952" cy="392115"/>
        </p:xfrm>
        <a:graphic>
          <a:graphicData uri="http://schemas.openxmlformats.org/presentationml/2006/ole">
            <p:oleObj spid="_x0000_s2054" name="Rovnice" r:id="rId5" imgW="152280" imgH="16488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3214678" y="2643182"/>
          <a:ext cx="2903537" cy="841375"/>
        </p:xfrm>
        <a:graphic>
          <a:graphicData uri="http://schemas.openxmlformats.org/presentationml/2006/ole">
            <p:oleObj spid="_x0000_s2055" name="Rovnice" r:id="rId6" imgW="876240" imgH="253800" progId="Equation.3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429124" y="4143380"/>
          <a:ext cx="500063" cy="528637"/>
        </p:xfrm>
        <a:graphic>
          <a:graphicData uri="http://schemas.openxmlformats.org/presentationml/2006/ole">
            <p:oleObj spid="_x0000_s2056" name="Rovnice" r:id="rId7" imgW="152280" imgH="203040" progId="Equation.3">
              <p:embed/>
            </p:oleObj>
          </a:graphicData>
        </a:graphic>
      </p:graphicFrame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6876675" y="2195895"/>
            <a:ext cx="1820038" cy="1857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8666</TotalTime>
  <Words>1121</Words>
  <Application>Microsoft Office PowerPoint</Application>
  <PresentationFormat>Předvádění na obrazovce (4:3)</PresentationFormat>
  <Paragraphs>296</Paragraphs>
  <Slides>27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9" baseType="lpstr">
      <vt:lpstr>Motiv sady Office</vt:lpstr>
      <vt:lpstr>Rovnice</vt:lpstr>
      <vt:lpstr>Nukleární magnetická rezonance</vt:lpstr>
      <vt:lpstr>OBSAH PREZENTACE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Nukleární magnetická rezonance</dc:title>
  <dc:creator>J.V.N.</dc:creator>
  <cp:lastModifiedBy>J.V.N.</cp:lastModifiedBy>
  <cp:revision>802</cp:revision>
  <dcterms:created xsi:type="dcterms:W3CDTF">2008-12-04T22:10:50Z</dcterms:created>
  <dcterms:modified xsi:type="dcterms:W3CDTF">2009-01-13T01:27:01Z</dcterms:modified>
</cp:coreProperties>
</file>